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1" r:id="rId1"/>
  </p:sldMasterIdLst>
  <p:notesMasterIdLst>
    <p:notesMasterId r:id="rId165"/>
  </p:notesMasterIdLst>
  <p:sldIdLst>
    <p:sldId id="256" r:id="rId2"/>
    <p:sldId id="257" r:id="rId3"/>
    <p:sldId id="259" r:id="rId4"/>
    <p:sldId id="260" r:id="rId5"/>
    <p:sldId id="402" r:id="rId6"/>
    <p:sldId id="403" r:id="rId7"/>
    <p:sldId id="404" r:id="rId8"/>
    <p:sldId id="405" r:id="rId9"/>
    <p:sldId id="406" r:id="rId10"/>
    <p:sldId id="262" r:id="rId11"/>
    <p:sldId id="261" r:id="rId12"/>
    <p:sldId id="263" r:id="rId13"/>
    <p:sldId id="264" r:id="rId14"/>
    <p:sldId id="265" r:id="rId15"/>
    <p:sldId id="266" r:id="rId16"/>
    <p:sldId id="267" r:id="rId17"/>
    <p:sldId id="297" r:id="rId18"/>
    <p:sldId id="293" r:id="rId19"/>
    <p:sldId id="298" r:id="rId20"/>
    <p:sldId id="300" r:id="rId21"/>
    <p:sldId id="301" r:id="rId22"/>
    <p:sldId id="302" r:id="rId23"/>
    <p:sldId id="304" r:id="rId24"/>
    <p:sldId id="299" r:id="rId25"/>
    <p:sldId id="268" r:id="rId26"/>
    <p:sldId id="269" r:id="rId27"/>
    <p:sldId id="270" r:id="rId28"/>
    <p:sldId id="272" r:id="rId29"/>
    <p:sldId id="273" r:id="rId30"/>
    <p:sldId id="275" r:id="rId31"/>
    <p:sldId id="274" r:id="rId32"/>
    <p:sldId id="280" r:id="rId33"/>
    <p:sldId id="276" r:id="rId34"/>
    <p:sldId id="277" r:id="rId35"/>
    <p:sldId id="279" r:id="rId36"/>
    <p:sldId id="278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307" r:id="rId50"/>
    <p:sldId id="308" r:id="rId51"/>
    <p:sldId id="295" r:id="rId52"/>
    <p:sldId id="296" r:id="rId53"/>
    <p:sldId id="309" r:id="rId54"/>
    <p:sldId id="310" r:id="rId55"/>
    <p:sldId id="271" r:id="rId56"/>
    <p:sldId id="305" r:id="rId57"/>
    <p:sldId id="306" r:id="rId58"/>
    <p:sldId id="311" r:id="rId59"/>
    <p:sldId id="312" r:id="rId60"/>
    <p:sldId id="313" r:id="rId61"/>
    <p:sldId id="315" r:id="rId62"/>
    <p:sldId id="400" r:id="rId63"/>
    <p:sldId id="401" r:id="rId64"/>
    <p:sldId id="316" r:id="rId65"/>
    <p:sldId id="317" r:id="rId66"/>
    <p:sldId id="382" r:id="rId67"/>
    <p:sldId id="318" r:id="rId68"/>
    <p:sldId id="319" r:id="rId69"/>
    <p:sldId id="323" r:id="rId70"/>
    <p:sldId id="314" r:id="rId71"/>
    <p:sldId id="320" r:id="rId72"/>
    <p:sldId id="321" r:id="rId73"/>
    <p:sldId id="322" r:id="rId74"/>
    <p:sldId id="324" r:id="rId75"/>
    <p:sldId id="326" r:id="rId76"/>
    <p:sldId id="331" r:id="rId77"/>
    <p:sldId id="332" r:id="rId78"/>
    <p:sldId id="333" r:id="rId79"/>
    <p:sldId id="334" r:id="rId80"/>
    <p:sldId id="335" r:id="rId81"/>
    <p:sldId id="327" r:id="rId82"/>
    <p:sldId id="328" r:id="rId83"/>
    <p:sldId id="329" r:id="rId84"/>
    <p:sldId id="330" r:id="rId85"/>
    <p:sldId id="336" r:id="rId86"/>
    <p:sldId id="337" r:id="rId87"/>
    <p:sldId id="340" r:id="rId88"/>
    <p:sldId id="341" r:id="rId89"/>
    <p:sldId id="342" r:id="rId90"/>
    <p:sldId id="343" r:id="rId91"/>
    <p:sldId id="344" r:id="rId92"/>
    <p:sldId id="345" r:id="rId93"/>
    <p:sldId id="347" r:id="rId94"/>
    <p:sldId id="348" r:id="rId95"/>
    <p:sldId id="349" r:id="rId96"/>
    <p:sldId id="346" r:id="rId97"/>
    <p:sldId id="351" r:id="rId98"/>
    <p:sldId id="352" r:id="rId99"/>
    <p:sldId id="353" r:id="rId100"/>
    <p:sldId id="350" r:id="rId101"/>
    <p:sldId id="376" r:id="rId102"/>
    <p:sldId id="361" r:id="rId103"/>
    <p:sldId id="358" r:id="rId104"/>
    <p:sldId id="359" r:id="rId105"/>
    <p:sldId id="360" r:id="rId106"/>
    <p:sldId id="363" r:id="rId107"/>
    <p:sldId id="364" r:id="rId108"/>
    <p:sldId id="355" r:id="rId109"/>
    <p:sldId id="362" r:id="rId110"/>
    <p:sldId id="365" r:id="rId111"/>
    <p:sldId id="366" r:id="rId112"/>
    <p:sldId id="367" r:id="rId113"/>
    <p:sldId id="354" r:id="rId114"/>
    <p:sldId id="375" r:id="rId115"/>
    <p:sldId id="339" r:id="rId116"/>
    <p:sldId id="356" r:id="rId117"/>
    <p:sldId id="370" r:id="rId118"/>
    <p:sldId id="368" r:id="rId119"/>
    <p:sldId id="369" r:id="rId120"/>
    <p:sldId id="381" r:id="rId121"/>
    <p:sldId id="377" r:id="rId122"/>
    <p:sldId id="380" r:id="rId123"/>
    <p:sldId id="386" r:id="rId124"/>
    <p:sldId id="383" r:id="rId125"/>
    <p:sldId id="388" r:id="rId126"/>
    <p:sldId id="389" r:id="rId127"/>
    <p:sldId id="390" r:id="rId128"/>
    <p:sldId id="387" r:id="rId129"/>
    <p:sldId id="391" r:id="rId130"/>
    <p:sldId id="357" r:id="rId131"/>
    <p:sldId id="378" r:id="rId132"/>
    <p:sldId id="372" r:id="rId133"/>
    <p:sldId id="412" r:id="rId134"/>
    <p:sldId id="429" r:id="rId135"/>
    <p:sldId id="407" r:id="rId136"/>
    <p:sldId id="408" r:id="rId137"/>
    <p:sldId id="409" r:id="rId138"/>
    <p:sldId id="421" r:id="rId139"/>
    <p:sldId id="422" r:id="rId140"/>
    <p:sldId id="423" r:id="rId141"/>
    <p:sldId id="424" r:id="rId142"/>
    <p:sldId id="425" r:id="rId143"/>
    <p:sldId id="426" r:id="rId144"/>
    <p:sldId id="427" r:id="rId145"/>
    <p:sldId id="428" r:id="rId146"/>
    <p:sldId id="410" r:id="rId147"/>
    <p:sldId id="413" r:id="rId148"/>
    <p:sldId id="414" r:id="rId149"/>
    <p:sldId id="415" r:id="rId150"/>
    <p:sldId id="416" r:id="rId151"/>
    <p:sldId id="417" r:id="rId152"/>
    <p:sldId id="418" r:id="rId153"/>
    <p:sldId id="419" r:id="rId154"/>
    <p:sldId id="420" r:id="rId155"/>
    <p:sldId id="379" r:id="rId156"/>
    <p:sldId id="392" r:id="rId157"/>
    <p:sldId id="394" r:id="rId158"/>
    <p:sldId id="395" r:id="rId159"/>
    <p:sldId id="396" r:id="rId160"/>
    <p:sldId id="397" r:id="rId161"/>
    <p:sldId id="398" r:id="rId162"/>
    <p:sldId id="399" r:id="rId163"/>
    <p:sldId id="371" r:id="rId1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01" autoAdjust="0"/>
    <p:restoredTop sz="94438"/>
  </p:normalViewPr>
  <p:slideViewPr>
    <p:cSldViewPr snapToGrid="0" snapToObjects="1">
      <p:cViewPr varScale="1">
        <p:scale>
          <a:sx n="143" d="100"/>
          <a:sy n="143" d="100"/>
        </p:scale>
        <p:origin x="9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0109ED-7C0C-DF49-BBEF-5534DDFF57D8}" type="doc">
      <dgm:prSet loTypeId="urn:microsoft.com/office/officeart/2005/8/layout/orgChart1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04B43EE-B445-5241-A4E0-E3DA4C7A2C85}">
      <dgm:prSet phldrT="[Text]"/>
      <dgm:spPr/>
      <dgm:t>
        <a:bodyPr/>
        <a:lstStyle/>
        <a:p>
          <a:pPr rtl="0"/>
          <a:r>
            <a:rPr lang="en-US" dirty="0"/>
            <a:t>Browser DOM</a:t>
          </a:r>
        </a:p>
      </dgm:t>
    </dgm:pt>
    <dgm:pt modelId="{A26C8B01-E171-4B45-A683-A63EC033A66F}" type="parTrans" cxnId="{5FB01F89-288C-1042-8864-55F185CD2709}">
      <dgm:prSet/>
      <dgm:spPr/>
      <dgm:t>
        <a:bodyPr/>
        <a:lstStyle/>
        <a:p>
          <a:endParaRPr lang="en-US"/>
        </a:p>
      </dgm:t>
    </dgm:pt>
    <dgm:pt modelId="{CCF45FEB-6899-2648-B2E7-B96B8ED9C237}" type="sibTrans" cxnId="{5FB01F89-288C-1042-8864-55F185CD2709}">
      <dgm:prSet/>
      <dgm:spPr/>
      <dgm:t>
        <a:bodyPr/>
        <a:lstStyle/>
        <a:p>
          <a:endParaRPr lang="en-US"/>
        </a:p>
      </dgm:t>
    </dgm:pt>
    <dgm:pt modelId="{6E245753-FE09-164C-BE6C-B19091D3ABCA}" type="asst">
      <dgm:prSet phldrT="[Text]"/>
      <dgm:spPr/>
      <dgm:t>
        <a:bodyPr/>
        <a:lstStyle/>
        <a:p>
          <a:pPr rtl="0"/>
          <a:r>
            <a:rPr lang="en-US" dirty="0"/>
            <a:t>DOM Elements</a:t>
          </a:r>
        </a:p>
      </dgm:t>
    </dgm:pt>
    <dgm:pt modelId="{EB05CEC3-98CF-ED44-BDDB-823D2440E114}" type="parTrans" cxnId="{79A56D96-B633-834C-9D83-BC7F00ED79D5}">
      <dgm:prSet/>
      <dgm:spPr/>
      <dgm:t>
        <a:bodyPr/>
        <a:lstStyle/>
        <a:p>
          <a:endParaRPr lang="en-US"/>
        </a:p>
      </dgm:t>
    </dgm:pt>
    <dgm:pt modelId="{DC589AAD-36CB-0941-9004-BC9055245CE4}" type="sibTrans" cxnId="{79A56D96-B633-834C-9D83-BC7F00ED79D5}">
      <dgm:prSet/>
      <dgm:spPr/>
      <dgm:t>
        <a:bodyPr/>
        <a:lstStyle/>
        <a:p>
          <a:endParaRPr lang="en-US"/>
        </a:p>
      </dgm:t>
    </dgm:pt>
    <dgm:pt modelId="{F05BFEE3-1F2C-B84F-B812-F6D4D53CAE65}">
      <dgm:prSet phldrT="[Text]"/>
      <dgm:spPr/>
      <dgm:t>
        <a:bodyPr/>
        <a:lstStyle/>
        <a:p>
          <a:r>
            <a:rPr lang="en-US" dirty="0"/>
            <a:t>DOM Elements</a:t>
          </a:r>
        </a:p>
      </dgm:t>
    </dgm:pt>
    <dgm:pt modelId="{3A58D121-55FC-D545-8F4B-917CBFB06693}" type="parTrans" cxnId="{13EA4B43-748F-1448-AC0A-DC19945D9D0B}">
      <dgm:prSet/>
      <dgm:spPr/>
      <dgm:t>
        <a:bodyPr/>
        <a:lstStyle/>
        <a:p>
          <a:endParaRPr lang="en-US"/>
        </a:p>
      </dgm:t>
    </dgm:pt>
    <dgm:pt modelId="{0DD67491-5403-EB40-BF0F-F6A5E677F8DE}" type="sibTrans" cxnId="{13EA4B43-748F-1448-AC0A-DC19945D9D0B}">
      <dgm:prSet/>
      <dgm:spPr/>
      <dgm:t>
        <a:bodyPr/>
        <a:lstStyle/>
        <a:p>
          <a:endParaRPr lang="en-US"/>
        </a:p>
      </dgm:t>
    </dgm:pt>
    <dgm:pt modelId="{6432A3A8-2318-9842-B667-46DE4D1836D2}">
      <dgm:prSet/>
      <dgm:spPr/>
      <dgm:t>
        <a:bodyPr/>
        <a:lstStyle/>
        <a:p>
          <a:pPr rtl="0"/>
          <a:r>
            <a:rPr lang="en-US"/>
            <a:t>DOM Elements</a:t>
          </a:r>
          <a:endParaRPr lang="en-US" dirty="0"/>
        </a:p>
      </dgm:t>
    </dgm:pt>
    <dgm:pt modelId="{1F78CC48-6B99-3843-AF99-484D2CB2AF76}" type="parTrans" cxnId="{9E5D9AB8-E5BE-4D49-8177-20C0B3DBE373}">
      <dgm:prSet/>
      <dgm:spPr/>
      <dgm:t>
        <a:bodyPr/>
        <a:lstStyle/>
        <a:p>
          <a:endParaRPr lang="en-US"/>
        </a:p>
      </dgm:t>
    </dgm:pt>
    <dgm:pt modelId="{EF87A239-0014-DE49-BF96-C85552A55280}" type="sibTrans" cxnId="{9E5D9AB8-E5BE-4D49-8177-20C0B3DBE373}">
      <dgm:prSet/>
      <dgm:spPr/>
      <dgm:t>
        <a:bodyPr/>
        <a:lstStyle/>
        <a:p>
          <a:endParaRPr lang="en-US"/>
        </a:p>
      </dgm:t>
    </dgm:pt>
    <dgm:pt modelId="{6DAC9BB6-11BE-FF40-A950-40A03FE22B0D}" type="pres">
      <dgm:prSet presAssocID="{C30109ED-7C0C-DF49-BBEF-5534DDFF57D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C9E16C0-6D0F-134F-9A99-E67F767D3EC1}" type="pres">
      <dgm:prSet presAssocID="{B04B43EE-B445-5241-A4E0-E3DA4C7A2C85}" presName="hierRoot1" presStyleCnt="0">
        <dgm:presLayoutVars>
          <dgm:hierBranch val="init"/>
        </dgm:presLayoutVars>
      </dgm:prSet>
      <dgm:spPr/>
    </dgm:pt>
    <dgm:pt modelId="{D650F668-9BE2-3C44-90DE-E1EC617857BA}" type="pres">
      <dgm:prSet presAssocID="{B04B43EE-B445-5241-A4E0-E3DA4C7A2C85}" presName="rootComposite1" presStyleCnt="0"/>
      <dgm:spPr/>
    </dgm:pt>
    <dgm:pt modelId="{4F758425-0F53-AE45-836D-7B4799205F9D}" type="pres">
      <dgm:prSet presAssocID="{B04B43EE-B445-5241-A4E0-E3DA4C7A2C85}" presName="rootText1" presStyleLbl="node0" presStyleIdx="0" presStyleCnt="1">
        <dgm:presLayoutVars>
          <dgm:chPref val="3"/>
        </dgm:presLayoutVars>
      </dgm:prSet>
      <dgm:spPr/>
    </dgm:pt>
    <dgm:pt modelId="{EA54E286-A26E-D244-80DE-C0BFE0120F1B}" type="pres">
      <dgm:prSet presAssocID="{B04B43EE-B445-5241-A4E0-E3DA4C7A2C85}" presName="rootConnector1" presStyleLbl="node1" presStyleIdx="0" presStyleCnt="0"/>
      <dgm:spPr/>
    </dgm:pt>
    <dgm:pt modelId="{C912FF62-B8DC-D944-8974-FDF157F6974D}" type="pres">
      <dgm:prSet presAssocID="{B04B43EE-B445-5241-A4E0-E3DA4C7A2C85}" presName="hierChild2" presStyleCnt="0"/>
      <dgm:spPr/>
    </dgm:pt>
    <dgm:pt modelId="{DD1E081F-7053-0340-89C3-B7356BD51036}" type="pres">
      <dgm:prSet presAssocID="{1F78CC48-6B99-3843-AF99-484D2CB2AF76}" presName="Name37" presStyleLbl="parChTrans1D2" presStyleIdx="0" presStyleCnt="3"/>
      <dgm:spPr/>
    </dgm:pt>
    <dgm:pt modelId="{85B28CFE-25AF-7448-8496-4144080B892E}" type="pres">
      <dgm:prSet presAssocID="{6432A3A8-2318-9842-B667-46DE4D1836D2}" presName="hierRoot2" presStyleCnt="0">
        <dgm:presLayoutVars>
          <dgm:hierBranch val="init"/>
        </dgm:presLayoutVars>
      </dgm:prSet>
      <dgm:spPr/>
    </dgm:pt>
    <dgm:pt modelId="{97619B1A-3C98-9241-905C-4DFCEEE29D82}" type="pres">
      <dgm:prSet presAssocID="{6432A3A8-2318-9842-B667-46DE4D1836D2}" presName="rootComposite" presStyleCnt="0"/>
      <dgm:spPr/>
    </dgm:pt>
    <dgm:pt modelId="{1739643A-B12C-CC4F-B8E2-9B882DACA767}" type="pres">
      <dgm:prSet presAssocID="{6432A3A8-2318-9842-B667-46DE4D1836D2}" presName="rootText" presStyleLbl="node2" presStyleIdx="0" presStyleCnt="2">
        <dgm:presLayoutVars>
          <dgm:chPref val="3"/>
        </dgm:presLayoutVars>
      </dgm:prSet>
      <dgm:spPr/>
    </dgm:pt>
    <dgm:pt modelId="{5DA07E5D-60D4-E348-B5E1-85A9FCFD07D1}" type="pres">
      <dgm:prSet presAssocID="{6432A3A8-2318-9842-B667-46DE4D1836D2}" presName="rootConnector" presStyleLbl="node2" presStyleIdx="0" presStyleCnt="2"/>
      <dgm:spPr/>
    </dgm:pt>
    <dgm:pt modelId="{61565927-83C0-CA45-80CC-7B7A54C7DC40}" type="pres">
      <dgm:prSet presAssocID="{6432A3A8-2318-9842-B667-46DE4D1836D2}" presName="hierChild4" presStyleCnt="0"/>
      <dgm:spPr/>
    </dgm:pt>
    <dgm:pt modelId="{FAE5C2F6-3BEF-3441-995D-C615DF49DA04}" type="pres">
      <dgm:prSet presAssocID="{6432A3A8-2318-9842-B667-46DE4D1836D2}" presName="hierChild5" presStyleCnt="0"/>
      <dgm:spPr/>
    </dgm:pt>
    <dgm:pt modelId="{C1D03403-AA54-094A-9724-F3D9357C2B4B}" type="pres">
      <dgm:prSet presAssocID="{3A58D121-55FC-D545-8F4B-917CBFB06693}" presName="Name37" presStyleLbl="parChTrans1D2" presStyleIdx="1" presStyleCnt="3"/>
      <dgm:spPr/>
    </dgm:pt>
    <dgm:pt modelId="{9E606125-1D0A-F945-B3FB-E68414124618}" type="pres">
      <dgm:prSet presAssocID="{F05BFEE3-1F2C-B84F-B812-F6D4D53CAE65}" presName="hierRoot2" presStyleCnt="0">
        <dgm:presLayoutVars>
          <dgm:hierBranch val="init"/>
        </dgm:presLayoutVars>
      </dgm:prSet>
      <dgm:spPr/>
    </dgm:pt>
    <dgm:pt modelId="{F3229625-90EC-4347-A1CB-5F754B987526}" type="pres">
      <dgm:prSet presAssocID="{F05BFEE3-1F2C-B84F-B812-F6D4D53CAE65}" presName="rootComposite" presStyleCnt="0"/>
      <dgm:spPr/>
    </dgm:pt>
    <dgm:pt modelId="{C8E5B58F-A00D-AC4E-B971-EB6E4B3339AA}" type="pres">
      <dgm:prSet presAssocID="{F05BFEE3-1F2C-B84F-B812-F6D4D53CAE65}" presName="rootText" presStyleLbl="node2" presStyleIdx="1" presStyleCnt="2">
        <dgm:presLayoutVars>
          <dgm:chPref val="3"/>
        </dgm:presLayoutVars>
      </dgm:prSet>
      <dgm:spPr/>
    </dgm:pt>
    <dgm:pt modelId="{6468E15B-9872-CE4E-8C49-32B95F7624AE}" type="pres">
      <dgm:prSet presAssocID="{F05BFEE3-1F2C-B84F-B812-F6D4D53CAE65}" presName="rootConnector" presStyleLbl="node2" presStyleIdx="1" presStyleCnt="2"/>
      <dgm:spPr/>
    </dgm:pt>
    <dgm:pt modelId="{B0A05ECF-5877-7749-906F-3141D30EEC9E}" type="pres">
      <dgm:prSet presAssocID="{F05BFEE3-1F2C-B84F-B812-F6D4D53CAE65}" presName="hierChild4" presStyleCnt="0"/>
      <dgm:spPr/>
    </dgm:pt>
    <dgm:pt modelId="{1B391E02-9F65-FD41-99D6-1EF4C173CF8E}" type="pres">
      <dgm:prSet presAssocID="{F05BFEE3-1F2C-B84F-B812-F6D4D53CAE65}" presName="hierChild5" presStyleCnt="0"/>
      <dgm:spPr/>
    </dgm:pt>
    <dgm:pt modelId="{C3500FA7-9E70-B042-8CAD-B58CA580C05A}" type="pres">
      <dgm:prSet presAssocID="{B04B43EE-B445-5241-A4E0-E3DA4C7A2C85}" presName="hierChild3" presStyleCnt="0"/>
      <dgm:spPr/>
    </dgm:pt>
    <dgm:pt modelId="{5B88330A-B4EB-844E-9350-2F5CA818D7EC}" type="pres">
      <dgm:prSet presAssocID="{EB05CEC3-98CF-ED44-BDDB-823D2440E114}" presName="Name111" presStyleLbl="parChTrans1D2" presStyleIdx="2" presStyleCnt="3"/>
      <dgm:spPr/>
    </dgm:pt>
    <dgm:pt modelId="{4F9D3482-A793-4D4E-99A0-1A207529ADD2}" type="pres">
      <dgm:prSet presAssocID="{6E245753-FE09-164C-BE6C-B19091D3ABCA}" presName="hierRoot3" presStyleCnt="0">
        <dgm:presLayoutVars>
          <dgm:hierBranch val="init"/>
        </dgm:presLayoutVars>
      </dgm:prSet>
      <dgm:spPr/>
    </dgm:pt>
    <dgm:pt modelId="{5E135616-C978-914E-873C-FE2C2F25640C}" type="pres">
      <dgm:prSet presAssocID="{6E245753-FE09-164C-BE6C-B19091D3ABCA}" presName="rootComposite3" presStyleCnt="0"/>
      <dgm:spPr/>
    </dgm:pt>
    <dgm:pt modelId="{AC7D2AA6-9A66-4149-A02A-950FF66694F2}" type="pres">
      <dgm:prSet presAssocID="{6E245753-FE09-164C-BE6C-B19091D3ABCA}" presName="rootText3" presStyleLbl="asst1" presStyleIdx="0" presStyleCnt="1">
        <dgm:presLayoutVars>
          <dgm:chPref val="3"/>
        </dgm:presLayoutVars>
      </dgm:prSet>
      <dgm:spPr/>
    </dgm:pt>
    <dgm:pt modelId="{B6CE015D-8C22-4E40-827A-9243CF04A4D5}" type="pres">
      <dgm:prSet presAssocID="{6E245753-FE09-164C-BE6C-B19091D3ABCA}" presName="rootConnector3" presStyleLbl="asst1" presStyleIdx="0" presStyleCnt="1"/>
      <dgm:spPr/>
    </dgm:pt>
    <dgm:pt modelId="{563EF130-31D7-4A44-9677-37D64748BF3F}" type="pres">
      <dgm:prSet presAssocID="{6E245753-FE09-164C-BE6C-B19091D3ABCA}" presName="hierChild6" presStyleCnt="0"/>
      <dgm:spPr/>
    </dgm:pt>
    <dgm:pt modelId="{C9E785D9-D0F8-4047-BAB4-C4C3BAA617D4}" type="pres">
      <dgm:prSet presAssocID="{6E245753-FE09-164C-BE6C-B19091D3ABCA}" presName="hierChild7" presStyleCnt="0"/>
      <dgm:spPr/>
    </dgm:pt>
  </dgm:ptLst>
  <dgm:cxnLst>
    <dgm:cxn modelId="{B0A78D05-147E-4841-A4D0-C81ACD85B177}" type="presOf" srcId="{6432A3A8-2318-9842-B667-46DE4D1836D2}" destId="{1739643A-B12C-CC4F-B8E2-9B882DACA767}" srcOrd="0" destOrd="0" presId="urn:microsoft.com/office/officeart/2005/8/layout/orgChart1"/>
    <dgm:cxn modelId="{2D2E5E0D-CAFE-704F-BD43-B66244F7B2B9}" type="presOf" srcId="{C30109ED-7C0C-DF49-BBEF-5534DDFF57D8}" destId="{6DAC9BB6-11BE-FF40-A950-40A03FE22B0D}" srcOrd="0" destOrd="0" presId="urn:microsoft.com/office/officeart/2005/8/layout/orgChart1"/>
    <dgm:cxn modelId="{3A75E419-975B-644E-96FB-74707DE231FD}" type="presOf" srcId="{6432A3A8-2318-9842-B667-46DE4D1836D2}" destId="{5DA07E5D-60D4-E348-B5E1-85A9FCFD07D1}" srcOrd="1" destOrd="0" presId="urn:microsoft.com/office/officeart/2005/8/layout/orgChart1"/>
    <dgm:cxn modelId="{213F8429-DC76-A741-97A0-DB2A3F4B3B88}" type="presOf" srcId="{F05BFEE3-1F2C-B84F-B812-F6D4D53CAE65}" destId="{6468E15B-9872-CE4E-8C49-32B95F7624AE}" srcOrd="1" destOrd="0" presId="urn:microsoft.com/office/officeart/2005/8/layout/orgChart1"/>
    <dgm:cxn modelId="{4F47B342-25D9-2146-97D0-26566FB3F520}" type="presOf" srcId="{3A58D121-55FC-D545-8F4B-917CBFB06693}" destId="{C1D03403-AA54-094A-9724-F3D9357C2B4B}" srcOrd="0" destOrd="0" presId="urn:microsoft.com/office/officeart/2005/8/layout/orgChart1"/>
    <dgm:cxn modelId="{13EA4B43-748F-1448-AC0A-DC19945D9D0B}" srcId="{B04B43EE-B445-5241-A4E0-E3DA4C7A2C85}" destId="{F05BFEE3-1F2C-B84F-B812-F6D4D53CAE65}" srcOrd="2" destOrd="0" parTransId="{3A58D121-55FC-D545-8F4B-917CBFB06693}" sibTransId="{0DD67491-5403-EB40-BF0F-F6A5E677F8DE}"/>
    <dgm:cxn modelId="{F8EC1873-1041-9D4E-955F-E06859D8FC61}" type="presOf" srcId="{6E245753-FE09-164C-BE6C-B19091D3ABCA}" destId="{AC7D2AA6-9A66-4149-A02A-950FF66694F2}" srcOrd="0" destOrd="0" presId="urn:microsoft.com/office/officeart/2005/8/layout/orgChart1"/>
    <dgm:cxn modelId="{5FB01F89-288C-1042-8864-55F185CD2709}" srcId="{C30109ED-7C0C-DF49-BBEF-5534DDFF57D8}" destId="{B04B43EE-B445-5241-A4E0-E3DA4C7A2C85}" srcOrd="0" destOrd="0" parTransId="{A26C8B01-E171-4B45-A683-A63EC033A66F}" sibTransId="{CCF45FEB-6899-2648-B2E7-B96B8ED9C237}"/>
    <dgm:cxn modelId="{9EAC1294-B8FD-6C42-82C8-728DDBCE2072}" type="presOf" srcId="{EB05CEC3-98CF-ED44-BDDB-823D2440E114}" destId="{5B88330A-B4EB-844E-9350-2F5CA818D7EC}" srcOrd="0" destOrd="0" presId="urn:microsoft.com/office/officeart/2005/8/layout/orgChart1"/>
    <dgm:cxn modelId="{79A56D96-B633-834C-9D83-BC7F00ED79D5}" srcId="{B04B43EE-B445-5241-A4E0-E3DA4C7A2C85}" destId="{6E245753-FE09-164C-BE6C-B19091D3ABCA}" srcOrd="0" destOrd="0" parTransId="{EB05CEC3-98CF-ED44-BDDB-823D2440E114}" sibTransId="{DC589AAD-36CB-0941-9004-BC9055245CE4}"/>
    <dgm:cxn modelId="{375DBD9C-B5D7-C149-BC75-9B09D97DF2CD}" type="presOf" srcId="{F05BFEE3-1F2C-B84F-B812-F6D4D53CAE65}" destId="{C8E5B58F-A00D-AC4E-B971-EB6E4B3339AA}" srcOrd="0" destOrd="0" presId="urn:microsoft.com/office/officeart/2005/8/layout/orgChart1"/>
    <dgm:cxn modelId="{4AA54DB0-7BE6-B740-97C7-0E89411560A7}" type="presOf" srcId="{1F78CC48-6B99-3843-AF99-484D2CB2AF76}" destId="{DD1E081F-7053-0340-89C3-B7356BD51036}" srcOrd="0" destOrd="0" presId="urn:microsoft.com/office/officeart/2005/8/layout/orgChart1"/>
    <dgm:cxn modelId="{FD3CBFB0-AF23-C14A-8EC3-ED266676DF74}" type="presOf" srcId="{6E245753-FE09-164C-BE6C-B19091D3ABCA}" destId="{B6CE015D-8C22-4E40-827A-9243CF04A4D5}" srcOrd="1" destOrd="0" presId="urn:microsoft.com/office/officeart/2005/8/layout/orgChart1"/>
    <dgm:cxn modelId="{9E5D9AB8-E5BE-4D49-8177-20C0B3DBE373}" srcId="{B04B43EE-B445-5241-A4E0-E3DA4C7A2C85}" destId="{6432A3A8-2318-9842-B667-46DE4D1836D2}" srcOrd="1" destOrd="0" parTransId="{1F78CC48-6B99-3843-AF99-484D2CB2AF76}" sibTransId="{EF87A239-0014-DE49-BF96-C85552A55280}"/>
    <dgm:cxn modelId="{1E2EF3BE-FEA9-3149-838C-75E8189F1F45}" type="presOf" srcId="{B04B43EE-B445-5241-A4E0-E3DA4C7A2C85}" destId="{EA54E286-A26E-D244-80DE-C0BFE0120F1B}" srcOrd="1" destOrd="0" presId="urn:microsoft.com/office/officeart/2005/8/layout/orgChart1"/>
    <dgm:cxn modelId="{4534DEFB-D5AF-5B43-A6C5-F84AEBE2D126}" type="presOf" srcId="{B04B43EE-B445-5241-A4E0-E3DA4C7A2C85}" destId="{4F758425-0F53-AE45-836D-7B4799205F9D}" srcOrd="0" destOrd="0" presId="urn:microsoft.com/office/officeart/2005/8/layout/orgChart1"/>
    <dgm:cxn modelId="{6FED2C76-EFC0-4047-BCFD-6F20A3CDE070}" type="presParOf" srcId="{6DAC9BB6-11BE-FF40-A950-40A03FE22B0D}" destId="{9C9E16C0-6D0F-134F-9A99-E67F767D3EC1}" srcOrd="0" destOrd="0" presId="urn:microsoft.com/office/officeart/2005/8/layout/orgChart1"/>
    <dgm:cxn modelId="{FD41C55C-7B67-784D-A6C0-1B7603F1461F}" type="presParOf" srcId="{9C9E16C0-6D0F-134F-9A99-E67F767D3EC1}" destId="{D650F668-9BE2-3C44-90DE-E1EC617857BA}" srcOrd="0" destOrd="0" presId="urn:microsoft.com/office/officeart/2005/8/layout/orgChart1"/>
    <dgm:cxn modelId="{0569818E-60F5-5646-A5E6-B980A6B4F845}" type="presParOf" srcId="{D650F668-9BE2-3C44-90DE-E1EC617857BA}" destId="{4F758425-0F53-AE45-836D-7B4799205F9D}" srcOrd="0" destOrd="0" presId="urn:microsoft.com/office/officeart/2005/8/layout/orgChart1"/>
    <dgm:cxn modelId="{322EE62A-29D2-5046-8CA8-A1ABA9CF0B01}" type="presParOf" srcId="{D650F668-9BE2-3C44-90DE-E1EC617857BA}" destId="{EA54E286-A26E-D244-80DE-C0BFE0120F1B}" srcOrd="1" destOrd="0" presId="urn:microsoft.com/office/officeart/2005/8/layout/orgChart1"/>
    <dgm:cxn modelId="{3BA34E99-30E4-CC49-9D50-9B412160BFE9}" type="presParOf" srcId="{9C9E16C0-6D0F-134F-9A99-E67F767D3EC1}" destId="{C912FF62-B8DC-D944-8974-FDF157F6974D}" srcOrd="1" destOrd="0" presId="urn:microsoft.com/office/officeart/2005/8/layout/orgChart1"/>
    <dgm:cxn modelId="{099EF98F-3106-9A4B-8783-DFE1A61E30DC}" type="presParOf" srcId="{C912FF62-B8DC-D944-8974-FDF157F6974D}" destId="{DD1E081F-7053-0340-89C3-B7356BD51036}" srcOrd="0" destOrd="0" presId="urn:microsoft.com/office/officeart/2005/8/layout/orgChart1"/>
    <dgm:cxn modelId="{DC97BE61-5B9B-1E42-8BF4-948BA85A9402}" type="presParOf" srcId="{C912FF62-B8DC-D944-8974-FDF157F6974D}" destId="{85B28CFE-25AF-7448-8496-4144080B892E}" srcOrd="1" destOrd="0" presId="urn:microsoft.com/office/officeart/2005/8/layout/orgChart1"/>
    <dgm:cxn modelId="{DF088A74-885A-5141-9A9B-EA86FF0BE965}" type="presParOf" srcId="{85B28CFE-25AF-7448-8496-4144080B892E}" destId="{97619B1A-3C98-9241-905C-4DFCEEE29D82}" srcOrd="0" destOrd="0" presId="urn:microsoft.com/office/officeart/2005/8/layout/orgChart1"/>
    <dgm:cxn modelId="{DFD89DE0-57D1-0042-BE61-985E9ED80E4E}" type="presParOf" srcId="{97619B1A-3C98-9241-905C-4DFCEEE29D82}" destId="{1739643A-B12C-CC4F-B8E2-9B882DACA767}" srcOrd="0" destOrd="0" presId="urn:microsoft.com/office/officeart/2005/8/layout/orgChart1"/>
    <dgm:cxn modelId="{80DF1472-A722-3643-A327-20B641162315}" type="presParOf" srcId="{97619B1A-3C98-9241-905C-4DFCEEE29D82}" destId="{5DA07E5D-60D4-E348-B5E1-85A9FCFD07D1}" srcOrd="1" destOrd="0" presId="urn:microsoft.com/office/officeart/2005/8/layout/orgChart1"/>
    <dgm:cxn modelId="{8131BBF2-001D-8246-932F-D049066895E1}" type="presParOf" srcId="{85B28CFE-25AF-7448-8496-4144080B892E}" destId="{61565927-83C0-CA45-80CC-7B7A54C7DC40}" srcOrd="1" destOrd="0" presId="urn:microsoft.com/office/officeart/2005/8/layout/orgChart1"/>
    <dgm:cxn modelId="{156503FD-01EC-5E47-9A47-D3EC28EA4CD1}" type="presParOf" srcId="{85B28CFE-25AF-7448-8496-4144080B892E}" destId="{FAE5C2F6-3BEF-3441-995D-C615DF49DA04}" srcOrd="2" destOrd="0" presId="urn:microsoft.com/office/officeart/2005/8/layout/orgChart1"/>
    <dgm:cxn modelId="{285B152B-8861-5549-8D2C-F35817CBB505}" type="presParOf" srcId="{C912FF62-B8DC-D944-8974-FDF157F6974D}" destId="{C1D03403-AA54-094A-9724-F3D9357C2B4B}" srcOrd="2" destOrd="0" presId="urn:microsoft.com/office/officeart/2005/8/layout/orgChart1"/>
    <dgm:cxn modelId="{F73D8BBA-EBEA-D244-88B7-B63579750680}" type="presParOf" srcId="{C912FF62-B8DC-D944-8974-FDF157F6974D}" destId="{9E606125-1D0A-F945-B3FB-E68414124618}" srcOrd="3" destOrd="0" presId="urn:microsoft.com/office/officeart/2005/8/layout/orgChart1"/>
    <dgm:cxn modelId="{EB58FE9A-3F3F-FC4D-91D8-C11B53A2F861}" type="presParOf" srcId="{9E606125-1D0A-F945-B3FB-E68414124618}" destId="{F3229625-90EC-4347-A1CB-5F754B987526}" srcOrd="0" destOrd="0" presId="urn:microsoft.com/office/officeart/2005/8/layout/orgChart1"/>
    <dgm:cxn modelId="{DA935839-BD6D-3C4E-9F35-A619D8E45154}" type="presParOf" srcId="{F3229625-90EC-4347-A1CB-5F754B987526}" destId="{C8E5B58F-A00D-AC4E-B971-EB6E4B3339AA}" srcOrd="0" destOrd="0" presId="urn:microsoft.com/office/officeart/2005/8/layout/orgChart1"/>
    <dgm:cxn modelId="{6BDC141F-9FEB-1D41-91F6-006E0B1E9B11}" type="presParOf" srcId="{F3229625-90EC-4347-A1CB-5F754B987526}" destId="{6468E15B-9872-CE4E-8C49-32B95F7624AE}" srcOrd="1" destOrd="0" presId="urn:microsoft.com/office/officeart/2005/8/layout/orgChart1"/>
    <dgm:cxn modelId="{1774F8F7-893A-9A46-AF96-B1EFE1E907D7}" type="presParOf" srcId="{9E606125-1D0A-F945-B3FB-E68414124618}" destId="{B0A05ECF-5877-7749-906F-3141D30EEC9E}" srcOrd="1" destOrd="0" presId="urn:microsoft.com/office/officeart/2005/8/layout/orgChart1"/>
    <dgm:cxn modelId="{0A01CD8B-5357-0244-9661-5B82FED0521E}" type="presParOf" srcId="{9E606125-1D0A-F945-B3FB-E68414124618}" destId="{1B391E02-9F65-FD41-99D6-1EF4C173CF8E}" srcOrd="2" destOrd="0" presId="urn:microsoft.com/office/officeart/2005/8/layout/orgChart1"/>
    <dgm:cxn modelId="{EC927026-C187-C741-BFD4-0DE76A34D095}" type="presParOf" srcId="{9C9E16C0-6D0F-134F-9A99-E67F767D3EC1}" destId="{C3500FA7-9E70-B042-8CAD-B58CA580C05A}" srcOrd="2" destOrd="0" presId="urn:microsoft.com/office/officeart/2005/8/layout/orgChart1"/>
    <dgm:cxn modelId="{41C86B8F-293E-5E42-9B53-61FEE1184374}" type="presParOf" srcId="{C3500FA7-9E70-B042-8CAD-B58CA580C05A}" destId="{5B88330A-B4EB-844E-9350-2F5CA818D7EC}" srcOrd="0" destOrd="0" presId="urn:microsoft.com/office/officeart/2005/8/layout/orgChart1"/>
    <dgm:cxn modelId="{1044342F-C61D-7844-AA90-576A893F7517}" type="presParOf" srcId="{C3500FA7-9E70-B042-8CAD-B58CA580C05A}" destId="{4F9D3482-A793-4D4E-99A0-1A207529ADD2}" srcOrd="1" destOrd="0" presId="urn:microsoft.com/office/officeart/2005/8/layout/orgChart1"/>
    <dgm:cxn modelId="{AAA8DF26-3DB5-FD49-A168-3DF8798F082C}" type="presParOf" srcId="{4F9D3482-A793-4D4E-99A0-1A207529ADD2}" destId="{5E135616-C978-914E-873C-FE2C2F25640C}" srcOrd="0" destOrd="0" presId="urn:microsoft.com/office/officeart/2005/8/layout/orgChart1"/>
    <dgm:cxn modelId="{B3DE5C64-CA05-B04F-973C-FB07C6421687}" type="presParOf" srcId="{5E135616-C978-914E-873C-FE2C2F25640C}" destId="{AC7D2AA6-9A66-4149-A02A-950FF66694F2}" srcOrd="0" destOrd="0" presId="urn:microsoft.com/office/officeart/2005/8/layout/orgChart1"/>
    <dgm:cxn modelId="{AF23FCEF-CCDE-3647-9FE6-881272E8C936}" type="presParOf" srcId="{5E135616-C978-914E-873C-FE2C2F25640C}" destId="{B6CE015D-8C22-4E40-827A-9243CF04A4D5}" srcOrd="1" destOrd="0" presId="urn:microsoft.com/office/officeart/2005/8/layout/orgChart1"/>
    <dgm:cxn modelId="{BED5E592-2EE9-4F4E-88E3-11539BA8D812}" type="presParOf" srcId="{4F9D3482-A793-4D4E-99A0-1A207529ADD2}" destId="{563EF130-31D7-4A44-9677-37D64748BF3F}" srcOrd="1" destOrd="0" presId="urn:microsoft.com/office/officeart/2005/8/layout/orgChart1"/>
    <dgm:cxn modelId="{C97CA578-1927-624B-896E-8D0B053FDBBC}" type="presParOf" srcId="{4F9D3482-A793-4D4E-99A0-1A207529ADD2}" destId="{C9E785D9-D0F8-4047-BAB4-C4C3BAA617D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0109ED-7C0C-DF49-BBEF-5534DDFF57D8}" type="doc">
      <dgm:prSet loTypeId="urn:microsoft.com/office/officeart/2005/8/layout/orgChart1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04B43EE-B445-5241-A4E0-E3DA4C7A2C85}">
      <dgm:prSet phldrT="[Text]"/>
      <dgm:spPr/>
      <dgm:t>
        <a:bodyPr/>
        <a:lstStyle/>
        <a:p>
          <a:pPr rtl="0"/>
          <a:r>
            <a:rPr lang="en-US" dirty="0"/>
            <a:t>React DOM</a:t>
          </a:r>
        </a:p>
      </dgm:t>
    </dgm:pt>
    <dgm:pt modelId="{A26C8B01-E171-4B45-A683-A63EC033A66F}" type="parTrans" cxnId="{5FB01F89-288C-1042-8864-55F185CD2709}">
      <dgm:prSet/>
      <dgm:spPr/>
      <dgm:t>
        <a:bodyPr/>
        <a:lstStyle/>
        <a:p>
          <a:endParaRPr lang="en-US"/>
        </a:p>
      </dgm:t>
    </dgm:pt>
    <dgm:pt modelId="{CCF45FEB-6899-2648-B2E7-B96B8ED9C237}" type="sibTrans" cxnId="{5FB01F89-288C-1042-8864-55F185CD2709}">
      <dgm:prSet/>
      <dgm:spPr/>
      <dgm:t>
        <a:bodyPr/>
        <a:lstStyle/>
        <a:p>
          <a:endParaRPr lang="en-US"/>
        </a:p>
      </dgm:t>
    </dgm:pt>
    <dgm:pt modelId="{6E245753-FE09-164C-BE6C-B19091D3ABCA}" type="asst">
      <dgm:prSet phldrT="[Text]"/>
      <dgm:spPr/>
      <dgm:t>
        <a:bodyPr/>
        <a:lstStyle/>
        <a:p>
          <a:pPr rtl="0"/>
          <a:r>
            <a:rPr lang="en-US" dirty="0"/>
            <a:t>React Elements</a:t>
          </a:r>
        </a:p>
      </dgm:t>
    </dgm:pt>
    <dgm:pt modelId="{EB05CEC3-98CF-ED44-BDDB-823D2440E114}" type="parTrans" cxnId="{79A56D96-B633-834C-9D83-BC7F00ED79D5}">
      <dgm:prSet/>
      <dgm:spPr/>
      <dgm:t>
        <a:bodyPr/>
        <a:lstStyle/>
        <a:p>
          <a:endParaRPr lang="en-US"/>
        </a:p>
      </dgm:t>
    </dgm:pt>
    <dgm:pt modelId="{DC589AAD-36CB-0941-9004-BC9055245CE4}" type="sibTrans" cxnId="{79A56D96-B633-834C-9D83-BC7F00ED79D5}">
      <dgm:prSet/>
      <dgm:spPr/>
      <dgm:t>
        <a:bodyPr/>
        <a:lstStyle/>
        <a:p>
          <a:endParaRPr lang="en-US"/>
        </a:p>
      </dgm:t>
    </dgm:pt>
    <dgm:pt modelId="{F05BFEE3-1F2C-B84F-B812-F6D4D53CAE65}">
      <dgm:prSet phldrT="[Text]"/>
      <dgm:spPr/>
      <dgm:t>
        <a:bodyPr/>
        <a:lstStyle/>
        <a:p>
          <a:r>
            <a:rPr lang="en-US" dirty="0"/>
            <a:t>React Elements</a:t>
          </a:r>
        </a:p>
      </dgm:t>
    </dgm:pt>
    <dgm:pt modelId="{3A58D121-55FC-D545-8F4B-917CBFB06693}" type="parTrans" cxnId="{13EA4B43-748F-1448-AC0A-DC19945D9D0B}">
      <dgm:prSet/>
      <dgm:spPr/>
      <dgm:t>
        <a:bodyPr/>
        <a:lstStyle/>
        <a:p>
          <a:endParaRPr lang="en-US"/>
        </a:p>
      </dgm:t>
    </dgm:pt>
    <dgm:pt modelId="{0DD67491-5403-EB40-BF0F-F6A5E677F8DE}" type="sibTrans" cxnId="{13EA4B43-748F-1448-AC0A-DC19945D9D0B}">
      <dgm:prSet/>
      <dgm:spPr/>
      <dgm:t>
        <a:bodyPr/>
        <a:lstStyle/>
        <a:p>
          <a:endParaRPr lang="en-US"/>
        </a:p>
      </dgm:t>
    </dgm:pt>
    <dgm:pt modelId="{6432A3A8-2318-9842-B667-46DE4D1836D2}">
      <dgm:prSet/>
      <dgm:spPr/>
      <dgm:t>
        <a:bodyPr/>
        <a:lstStyle/>
        <a:p>
          <a:pPr rtl="0"/>
          <a:r>
            <a:rPr lang="en-US" dirty="0"/>
            <a:t>React Elements</a:t>
          </a:r>
        </a:p>
      </dgm:t>
    </dgm:pt>
    <dgm:pt modelId="{1F78CC48-6B99-3843-AF99-484D2CB2AF76}" type="parTrans" cxnId="{9E5D9AB8-E5BE-4D49-8177-20C0B3DBE373}">
      <dgm:prSet/>
      <dgm:spPr/>
      <dgm:t>
        <a:bodyPr/>
        <a:lstStyle/>
        <a:p>
          <a:endParaRPr lang="en-US"/>
        </a:p>
      </dgm:t>
    </dgm:pt>
    <dgm:pt modelId="{EF87A239-0014-DE49-BF96-C85552A55280}" type="sibTrans" cxnId="{9E5D9AB8-E5BE-4D49-8177-20C0B3DBE373}">
      <dgm:prSet/>
      <dgm:spPr/>
      <dgm:t>
        <a:bodyPr/>
        <a:lstStyle/>
        <a:p>
          <a:endParaRPr lang="en-US"/>
        </a:p>
      </dgm:t>
    </dgm:pt>
    <dgm:pt modelId="{6DAC9BB6-11BE-FF40-A950-40A03FE22B0D}" type="pres">
      <dgm:prSet presAssocID="{C30109ED-7C0C-DF49-BBEF-5534DDFF57D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C9E16C0-6D0F-134F-9A99-E67F767D3EC1}" type="pres">
      <dgm:prSet presAssocID="{B04B43EE-B445-5241-A4E0-E3DA4C7A2C85}" presName="hierRoot1" presStyleCnt="0">
        <dgm:presLayoutVars>
          <dgm:hierBranch val="init"/>
        </dgm:presLayoutVars>
      </dgm:prSet>
      <dgm:spPr/>
    </dgm:pt>
    <dgm:pt modelId="{D650F668-9BE2-3C44-90DE-E1EC617857BA}" type="pres">
      <dgm:prSet presAssocID="{B04B43EE-B445-5241-A4E0-E3DA4C7A2C85}" presName="rootComposite1" presStyleCnt="0"/>
      <dgm:spPr/>
    </dgm:pt>
    <dgm:pt modelId="{4F758425-0F53-AE45-836D-7B4799205F9D}" type="pres">
      <dgm:prSet presAssocID="{B04B43EE-B445-5241-A4E0-E3DA4C7A2C85}" presName="rootText1" presStyleLbl="node0" presStyleIdx="0" presStyleCnt="1">
        <dgm:presLayoutVars>
          <dgm:chPref val="3"/>
        </dgm:presLayoutVars>
      </dgm:prSet>
      <dgm:spPr/>
    </dgm:pt>
    <dgm:pt modelId="{EA54E286-A26E-D244-80DE-C0BFE0120F1B}" type="pres">
      <dgm:prSet presAssocID="{B04B43EE-B445-5241-A4E0-E3DA4C7A2C85}" presName="rootConnector1" presStyleLbl="node1" presStyleIdx="0" presStyleCnt="0"/>
      <dgm:spPr/>
    </dgm:pt>
    <dgm:pt modelId="{C912FF62-B8DC-D944-8974-FDF157F6974D}" type="pres">
      <dgm:prSet presAssocID="{B04B43EE-B445-5241-A4E0-E3DA4C7A2C85}" presName="hierChild2" presStyleCnt="0"/>
      <dgm:spPr/>
    </dgm:pt>
    <dgm:pt modelId="{DD1E081F-7053-0340-89C3-B7356BD51036}" type="pres">
      <dgm:prSet presAssocID="{1F78CC48-6B99-3843-AF99-484D2CB2AF76}" presName="Name37" presStyleLbl="parChTrans1D2" presStyleIdx="0" presStyleCnt="3"/>
      <dgm:spPr/>
    </dgm:pt>
    <dgm:pt modelId="{85B28CFE-25AF-7448-8496-4144080B892E}" type="pres">
      <dgm:prSet presAssocID="{6432A3A8-2318-9842-B667-46DE4D1836D2}" presName="hierRoot2" presStyleCnt="0">
        <dgm:presLayoutVars>
          <dgm:hierBranch val="init"/>
        </dgm:presLayoutVars>
      </dgm:prSet>
      <dgm:spPr/>
    </dgm:pt>
    <dgm:pt modelId="{97619B1A-3C98-9241-905C-4DFCEEE29D82}" type="pres">
      <dgm:prSet presAssocID="{6432A3A8-2318-9842-B667-46DE4D1836D2}" presName="rootComposite" presStyleCnt="0"/>
      <dgm:spPr/>
    </dgm:pt>
    <dgm:pt modelId="{1739643A-B12C-CC4F-B8E2-9B882DACA767}" type="pres">
      <dgm:prSet presAssocID="{6432A3A8-2318-9842-B667-46DE4D1836D2}" presName="rootText" presStyleLbl="node2" presStyleIdx="0" presStyleCnt="2">
        <dgm:presLayoutVars>
          <dgm:chPref val="3"/>
        </dgm:presLayoutVars>
      </dgm:prSet>
      <dgm:spPr/>
    </dgm:pt>
    <dgm:pt modelId="{5DA07E5D-60D4-E348-B5E1-85A9FCFD07D1}" type="pres">
      <dgm:prSet presAssocID="{6432A3A8-2318-9842-B667-46DE4D1836D2}" presName="rootConnector" presStyleLbl="node2" presStyleIdx="0" presStyleCnt="2"/>
      <dgm:spPr/>
    </dgm:pt>
    <dgm:pt modelId="{61565927-83C0-CA45-80CC-7B7A54C7DC40}" type="pres">
      <dgm:prSet presAssocID="{6432A3A8-2318-9842-B667-46DE4D1836D2}" presName="hierChild4" presStyleCnt="0"/>
      <dgm:spPr/>
    </dgm:pt>
    <dgm:pt modelId="{FAE5C2F6-3BEF-3441-995D-C615DF49DA04}" type="pres">
      <dgm:prSet presAssocID="{6432A3A8-2318-9842-B667-46DE4D1836D2}" presName="hierChild5" presStyleCnt="0"/>
      <dgm:spPr/>
    </dgm:pt>
    <dgm:pt modelId="{C1D03403-AA54-094A-9724-F3D9357C2B4B}" type="pres">
      <dgm:prSet presAssocID="{3A58D121-55FC-D545-8F4B-917CBFB06693}" presName="Name37" presStyleLbl="parChTrans1D2" presStyleIdx="1" presStyleCnt="3"/>
      <dgm:spPr/>
    </dgm:pt>
    <dgm:pt modelId="{9E606125-1D0A-F945-B3FB-E68414124618}" type="pres">
      <dgm:prSet presAssocID="{F05BFEE3-1F2C-B84F-B812-F6D4D53CAE65}" presName="hierRoot2" presStyleCnt="0">
        <dgm:presLayoutVars>
          <dgm:hierBranch val="init"/>
        </dgm:presLayoutVars>
      </dgm:prSet>
      <dgm:spPr/>
    </dgm:pt>
    <dgm:pt modelId="{F3229625-90EC-4347-A1CB-5F754B987526}" type="pres">
      <dgm:prSet presAssocID="{F05BFEE3-1F2C-B84F-B812-F6D4D53CAE65}" presName="rootComposite" presStyleCnt="0"/>
      <dgm:spPr/>
    </dgm:pt>
    <dgm:pt modelId="{C8E5B58F-A00D-AC4E-B971-EB6E4B3339AA}" type="pres">
      <dgm:prSet presAssocID="{F05BFEE3-1F2C-B84F-B812-F6D4D53CAE65}" presName="rootText" presStyleLbl="node2" presStyleIdx="1" presStyleCnt="2">
        <dgm:presLayoutVars>
          <dgm:chPref val="3"/>
        </dgm:presLayoutVars>
      </dgm:prSet>
      <dgm:spPr/>
    </dgm:pt>
    <dgm:pt modelId="{6468E15B-9872-CE4E-8C49-32B95F7624AE}" type="pres">
      <dgm:prSet presAssocID="{F05BFEE3-1F2C-B84F-B812-F6D4D53CAE65}" presName="rootConnector" presStyleLbl="node2" presStyleIdx="1" presStyleCnt="2"/>
      <dgm:spPr/>
    </dgm:pt>
    <dgm:pt modelId="{B0A05ECF-5877-7749-906F-3141D30EEC9E}" type="pres">
      <dgm:prSet presAssocID="{F05BFEE3-1F2C-B84F-B812-F6D4D53CAE65}" presName="hierChild4" presStyleCnt="0"/>
      <dgm:spPr/>
    </dgm:pt>
    <dgm:pt modelId="{1B391E02-9F65-FD41-99D6-1EF4C173CF8E}" type="pres">
      <dgm:prSet presAssocID="{F05BFEE3-1F2C-B84F-B812-F6D4D53CAE65}" presName="hierChild5" presStyleCnt="0"/>
      <dgm:spPr/>
    </dgm:pt>
    <dgm:pt modelId="{C3500FA7-9E70-B042-8CAD-B58CA580C05A}" type="pres">
      <dgm:prSet presAssocID="{B04B43EE-B445-5241-A4E0-E3DA4C7A2C85}" presName="hierChild3" presStyleCnt="0"/>
      <dgm:spPr/>
    </dgm:pt>
    <dgm:pt modelId="{5B88330A-B4EB-844E-9350-2F5CA818D7EC}" type="pres">
      <dgm:prSet presAssocID="{EB05CEC3-98CF-ED44-BDDB-823D2440E114}" presName="Name111" presStyleLbl="parChTrans1D2" presStyleIdx="2" presStyleCnt="3"/>
      <dgm:spPr/>
    </dgm:pt>
    <dgm:pt modelId="{4F9D3482-A793-4D4E-99A0-1A207529ADD2}" type="pres">
      <dgm:prSet presAssocID="{6E245753-FE09-164C-BE6C-B19091D3ABCA}" presName="hierRoot3" presStyleCnt="0">
        <dgm:presLayoutVars>
          <dgm:hierBranch val="init"/>
        </dgm:presLayoutVars>
      </dgm:prSet>
      <dgm:spPr/>
    </dgm:pt>
    <dgm:pt modelId="{5E135616-C978-914E-873C-FE2C2F25640C}" type="pres">
      <dgm:prSet presAssocID="{6E245753-FE09-164C-BE6C-B19091D3ABCA}" presName="rootComposite3" presStyleCnt="0"/>
      <dgm:spPr/>
    </dgm:pt>
    <dgm:pt modelId="{AC7D2AA6-9A66-4149-A02A-950FF66694F2}" type="pres">
      <dgm:prSet presAssocID="{6E245753-FE09-164C-BE6C-B19091D3ABCA}" presName="rootText3" presStyleLbl="asst1" presStyleIdx="0" presStyleCnt="1">
        <dgm:presLayoutVars>
          <dgm:chPref val="3"/>
        </dgm:presLayoutVars>
      </dgm:prSet>
      <dgm:spPr/>
    </dgm:pt>
    <dgm:pt modelId="{B6CE015D-8C22-4E40-827A-9243CF04A4D5}" type="pres">
      <dgm:prSet presAssocID="{6E245753-FE09-164C-BE6C-B19091D3ABCA}" presName="rootConnector3" presStyleLbl="asst1" presStyleIdx="0" presStyleCnt="1"/>
      <dgm:spPr/>
    </dgm:pt>
    <dgm:pt modelId="{563EF130-31D7-4A44-9677-37D64748BF3F}" type="pres">
      <dgm:prSet presAssocID="{6E245753-FE09-164C-BE6C-B19091D3ABCA}" presName="hierChild6" presStyleCnt="0"/>
      <dgm:spPr/>
    </dgm:pt>
    <dgm:pt modelId="{C9E785D9-D0F8-4047-BAB4-C4C3BAA617D4}" type="pres">
      <dgm:prSet presAssocID="{6E245753-FE09-164C-BE6C-B19091D3ABCA}" presName="hierChild7" presStyleCnt="0"/>
      <dgm:spPr/>
    </dgm:pt>
  </dgm:ptLst>
  <dgm:cxnLst>
    <dgm:cxn modelId="{B0A78D05-147E-4841-A4D0-C81ACD85B177}" type="presOf" srcId="{6432A3A8-2318-9842-B667-46DE4D1836D2}" destId="{1739643A-B12C-CC4F-B8E2-9B882DACA767}" srcOrd="0" destOrd="0" presId="urn:microsoft.com/office/officeart/2005/8/layout/orgChart1"/>
    <dgm:cxn modelId="{2D2E5E0D-CAFE-704F-BD43-B66244F7B2B9}" type="presOf" srcId="{C30109ED-7C0C-DF49-BBEF-5534DDFF57D8}" destId="{6DAC9BB6-11BE-FF40-A950-40A03FE22B0D}" srcOrd="0" destOrd="0" presId="urn:microsoft.com/office/officeart/2005/8/layout/orgChart1"/>
    <dgm:cxn modelId="{3A75E419-975B-644E-96FB-74707DE231FD}" type="presOf" srcId="{6432A3A8-2318-9842-B667-46DE4D1836D2}" destId="{5DA07E5D-60D4-E348-B5E1-85A9FCFD07D1}" srcOrd="1" destOrd="0" presId="urn:microsoft.com/office/officeart/2005/8/layout/orgChart1"/>
    <dgm:cxn modelId="{213F8429-DC76-A741-97A0-DB2A3F4B3B88}" type="presOf" srcId="{F05BFEE3-1F2C-B84F-B812-F6D4D53CAE65}" destId="{6468E15B-9872-CE4E-8C49-32B95F7624AE}" srcOrd="1" destOrd="0" presId="urn:microsoft.com/office/officeart/2005/8/layout/orgChart1"/>
    <dgm:cxn modelId="{4F47B342-25D9-2146-97D0-26566FB3F520}" type="presOf" srcId="{3A58D121-55FC-D545-8F4B-917CBFB06693}" destId="{C1D03403-AA54-094A-9724-F3D9357C2B4B}" srcOrd="0" destOrd="0" presId="urn:microsoft.com/office/officeart/2005/8/layout/orgChart1"/>
    <dgm:cxn modelId="{13EA4B43-748F-1448-AC0A-DC19945D9D0B}" srcId="{B04B43EE-B445-5241-A4E0-E3DA4C7A2C85}" destId="{F05BFEE3-1F2C-B84F-B812-F6D4D53CAE65}" srcOrd="2" destOrd="0" parTransId="{3A58D121-55FC-D545-8F4B-917CBFB06693}" sibTransId="{0DD67491-5403-EB40-BF0F-F6A5E677F8DE}"/>
    <dgm:cxn modelId="{F8EC1873-1041-9D4E-955F-E06859D8FC61}" type="presOf" srcId="{6E245753-FE09-164C-BE6C-B19091D3ABCA}" destId="{AC7D2AA6-9A66-4149-A02A-950FF66694F2}" srcOrd="0" destOrd="0" presId="urn:microsoft.com/office/officeart/2005/8/layout/orgChart1"/>
    <dgm:cxn modelId="{5FB01F89-288C-1042-8864-55F185CD2709}" srcId="{C30109ED-7C0C-DF49-BBEF-5534DDFF57D8}" destId="{B04B43EE-B445-5241-A4E0-E3DA4C7A2C85}" srcOrd="0" destOrd="0" parTransId="{A26C8B01-E171-4B45-A683-A63EC033A66F}" sibTransId="{CCF45FEB-6899-2648-B2E7-B96B8ED9C237}"/>
    <dgm:cxn modelId="{9EAC1294-B8FD-6C42-82C8-728DDBCE2072}" type="presOf" srcId="{EB05CEC3-98CF-ED44-BDDB-823D2440E114}" destId="{5B88330A-B4EB-844E-9350-2F5CA818D7EC}" srcOrd="0" destOrd="0" presId="urn:microsoft.com/office/officeart/2005/8/layout/orgChart1"/>
    <dgm:cxn modelId="{79A56D96-B633-834C-9D83-BC7F00ED79D5}" srcId="{B04B43EE-B445-5241-A4E0-E3DA4C7A2C85}" destId="{6E245753-FE09-164C-BE6C-B19091D3ABCA}" srcOrd="0" destOrd="0" parTransId="{EB05CEC3-98CF-ED44-BDDB-823D2440E114}" sibTransId="{DC589AAD-36CB-0941-9004-BC9055245CE4}"/>
    <dgm:cxn modelId="{375DBD9C-B5D7-C149-BC75-9B09D97DF2CD}" type="presOf" srcId="{F05BFEE3-1F2C-B84F-B812-F6D4D53CAE65}" destId="{C8E5B58F-A00D-AC4E-B971-EB6E4B3339AA}" srcOrd="0" destOrd="0" presId="urn:microsoft.com/office/officeart/2005/8/layout/orgChart1"/>
    <dgm:cxn modelId="{4AA54DB0-7BE6-B740-97C7-0E89411560A7}" type="presOf" srcId="{1F78CC48-6B99-3843-AF99-484D2CB2AF76}" destId="{DD1E081F-7053-0340-89C3-B7356BD51036}" srcOrd="0" destOrd="0" presId="urn:microsoft.com/office/officeart/2005/8/layout/orgChart1"/>
    <dgm:cxn modelId="{FD3CBFB0-AF23-C14A-8EC3-ED266676DF74}" type="presOf" srcId="{6E245753-FE09-164C-BE6C-B19091D3ABCA}" destId="{B6CE015D-8C22-4E40-827A-9243CF04A4D5}" srcOrd="1" destOrd="0" presId="urn:microsoft.com/office/officeart/2005/8/layout/orgChart1"/>
    <dgm:cxn modelId="{9E5D9AB8-E5BE-4D49-8177-20C0B3DBE373}" srcId="{B04B43EE-B445-5241-A4E0-E3DA4C7A2C85}" destId="{6432A3A8-2318-9842-B667-46DE4D1836D2}" srcOrd="1" destOrd="0" parTransId="{1F78CC48-6B99-3843-AF99-484D2CB2AF76}" sibTransId="{EF87A239-0014-DE49-BF96-C85552A55280}"/>
    <dgm:cxn modelId="{1E2EF3BE-FEA9-3149-838C-75E8189F1F45}" type="presOf" srcId="{B04B43EE-B445-5241-A4E0-E3DA4C7A2C85}" destId="{EA54E286-A26E-D244-80DE-C0BFE0120F1B}" srcOrd="1" destOrd="0" presId="urn:microsoft.com/office/officeart/2005/8/layout/orgChart1"/>
    <dgm:cxn modelId="{4534DEFB-D5AF-5B43-A6C5-F84AEBE2D126}" type="presOf" srcId="{B04B43EE-B445-5241-A4E0-E3DA4C7A2C85}" destId="{4F758425-0F53-AE45-836D-7B4799205F9D}" srcOrd="0" destOrd="0" presId="urn:microsoft.com/office/officeart/2005/8/layout/orgChart1"/>
    <dgm:cxn modelId="{6FED2C76-EFC0-4047-BCFD-6F20A3CDE070}" type="presParOf" srcId="{6DAC9BB6-11BE-FF40-A950-40A03FE22B0D}" destId="{9C9E16C0-6D0F-134F-9A99-E67F767D3EC1}" srcOrd="0" destOrd="0" presId="urn:microsoft.com/office/officeart/2005/8/layout/orgChart1"/>
    <dgm:cxn modelId="{FD41C55C-7B67-784D-A6C0-1B7603F1461F}" type="presParOf" srcId="{9C9E16C0-6D0F-134F-9A99-E67F767D3EC1}" destId="{D650F668-9BE2-3C44-90DE-E1EC617857BA}" srcOrd="0" destOrd="0" presId="urn:microsoft.com/office/officeart/2005/8/layout/orgChart1"/>
    <dgm:cxn modelId="{0569818E-60F5-5646-A5E6-B980A6B4F845}" type="presParOf" srcId="{D650F668-9BE2-3C44-90DE-E1EC617857BA}" destId="{4F758425-0F53-AE45-836D-7B4799205F9D}" srcOrd="0" destOrd="0" presId="urn:microsoft.com/office/officeart/2005/8/layout/orgChart1"/>
    <dgm:cxn modelId="{322EE62A-29D2-5046-8CA8-A1ABA9CF0B01}" type="presParOf" srcId="{D650F668-9BE2-3C44-90DE-E1EC617857BA}" destId="{EA54E286-A26E-D244-80DE-C0BFE0120F1B}" srcOrd="1" destOrd="0" presId="urn:microsoft.com/office/officeart/2005/8/layout/orgChart1"/>
    <dgm:cxn modelId="{3BA34E99-30E4-CC49-9D50-9B412160BFE9}" type="presParOf" srcId="{9C9E16C0-6D0F-134F-9A99-E67F767D3EC1}" destId="{C912FF62-B8DC-D944-8974-FDF157F6974D}" srcOrd="1" destOrd="0" presId="urn:microsoft.com/office/officeart/2005/8/layout/orgChart1"/>
    <dgm:cxn modelId="{099EF98F-3106-9A4B-8783-DFE1A61E30DC}" type="presParOf" srcId="{C912FF62-B8DC-D944-8974-FDF157F6974D}" destId="{DD1E081F-7053-0340-89C3-B7356BD51036}" srcOrd="0" destOrd="0" presId="urn:microsoft.com/office/officeart/2005/8/layout/orgChart1"/>
    <dgm:cxn modelId="{DC97BE61-5B9B-1E42-8BF4-948BA85A9402}" type="presParOf" srcId="{C912FF62-B8DC-D944-8974-FDF157F6974D}" destId="{85B28CFE-25AF-7448-8496-4144080B892E}" srcOrd="1" destOrd="0" presId="urn:microsoft.com/office/officeart/2005/8/layout/orgChart1"/>
    <dgm:cxn modelId="{DF088A74-885A-5141-9A9B-EA86FF0BE965}" type="presParOf" srcId="{85B28CFE-25AF-7448-8496-4144080B892E}" destId="{97619B1A-3C98-9241-905C-4DFCEEE29D82}" srcOrd="0" destOrd="0" presId="urn:microsoft.com/office/officeart/2005/8/layout/orgChart1"/>
    <dgm:cxn modelId="{DFD89DE0-57D1-0042-BE61-985E9ED80E4E}" type="presParOf" srcId="{97619B1A-3C98-9241-905C-4DFCEEE29D82}" destId="{1739643A-B12C-CC4F-B8E2-9B882DACA767}" srcOrd="0" destOrd="0" presId="urn:microsoft.com/office/officeart/2005/8/layout/orgChart1"/>
    <dgm:cxn modelId="{80DF1472-A722-3643-A327-20B641162315}" type="presParOf" srcId="{97619B1A-3C98-9241-905C-4DFCEEE29D82}" destId="{5DA07E5D-60D4-E348-B5E1-85A9FCFD07D1}" srcOrd="1" destOrd="0" presId="urn:microsoft.com/office/officeart/2005/8/layout/orgChart1"/>
    <dgm:cxn modelId="{8131BBF2-001D-8246-932F-D049066895E1}" type="presParOf" srcId="{85B28CFE-25AF-7448-8496-4144080B892E}" destId="{61565927-83C0-CA45-80CC-7B7A54C7DC40}" srcOrd="1" destOrd="0" presId="urn:microsoft.com/office/officeart/2005/8/layout/orgChart1"/>
    <dgm:cxn modelId="{156503FD-01EC-5E47-9A47-D3EC28EA4CD1}" type="presParOf" srcId="{85B28CFE-25AF-7448-8496-4144080B892E}" destId="{FAE5C2F6-3BEF-3441-995D-C615DF49DA04}" srcOrd="2" destOrd="0" presId="urn:microsoft.com/office/officeart/2005/8/layout/orgChart1"/>
    <dgm:cxn modelId="{285B152B-8861-5549-8D2C-F35817CBB505}" type="presParOf" srcId="{C912FF62-B8DC-D944-8974-FDF157F6974D}" destId="{C1D03403-AA54-094A-9724-F3D9357C2B4B}" srcOrd="2" destOrd="0" presId="urn:microsoft.com/office/officeart/2005/8/layout/orgChart1"/>
    <dgm:cxn modelId="{F73D8BBA-EBEA-D244-88B7-B63579750680}" type="presParOf" srcId="{C912FF62-B8DC-D944-8974-FDF157F6974D}" destId="{9E606125-1D0A-F945-B3FB-E68414124618}" srcOrd="3" destOrd="0" presId="urn:microsoft.com/office/officeart/2005/8/layout/orgChart1"/>
    <dgm:cxn modelId="{EB58FE9A-3F3F-FC4D-91D8-C11B53A2F861}" type="presParOf" srcId="{9E606125-1D0A-F945-B3FB-E68414124618}" destId="{F3229625-90EC-4347-A1CB-5F754B987526}" srcOrd="0" destOrd="0" presId="urn:microsoft.com/office/officeart/2005/8/layout/orgChart1"/>
    <dgm:cxn modelId="{DA935839-BD6D-3C4E-9F35-A619D8E45154}" type="presParOf" srcId="{F3229625-90EC-4347-A1CB-5F754B987526}" destId="{C8E5B58F-A00D-AC4E-B971-EB6E4B3339AA}" srcOrd="0" destOrd="0" presId="urn:microsoft.com/office/officeart/2005/8/layout/orgChart1"/>
    <dgm:cxn modelId="{6BDC141F-9FEB-1D41-91F6-006E0B1E9B11}" type="presParOf" srcId="{F3229625-90EC-4347-A1CB-5F754B987526}" destId="{6468E15B-9872-CE4E-8C49-32B95F7624AE}" srcOrd="1" destOrd="0" presId="urn:microsoft.com/office/officeart/2005/8/layout/orgChart1"/>
    <dgm:cxn modelId="{1774F8F7-893A-9A46-AF96-B1EFE1E907D7}" type="presParOf" srcId="{9E606125-1D0A-F945-B3FB-E68414124618}" destId="{B0A05ECF-5877-7749-906F-3141D30EEC9E}" srcOrd="1" destOrd="0" presId="urn:microsoft.com/office/officeart/2005/8/layout/orgChart1"/>
    <dgm:cxn modelId="{0A01CD8B-5357-0244-9661-5B82FED0521E}" type="presParOf" srcId="{9E606125-1D0A-F945-B3FB-E68414124618}" destId="{1B391E02-9F65-FD41-99D6-1EF4C173CF8E}" srcOrd="2" destOrd="0" presId="urn:microsoft.com/office/officeart/2005/8/layout/orgChart1"/>
    <dgm:cxn modelId="{EC927026-C187-C741-BFD4-0DE76A34D095}" type="presParOf" srcId="{9C9E16C0-6D0F-134F-9A99-E67F767D3EC1}" destId="{C3500FA7-9E70-B042-8CAD-B58CA580C05A}" srcOrd="2" destOrd="0" presId="urn:microsoft.com/office/officeart/2005/8/layout/orgChart1"/>
    <dgm:cxn modelId="{41C86B8F-293E-5E42-9B53-61FEE1184374}" type="presParOf" srcId="{C3500FA7-9E70-B042-8CAD-B58CA580C05A}" destId="{5B88330A-B4EB-844E-9350-2F5CA818D7EC}" srcOrd="0" destOrd="0" presId="urn:microsoft.com/office/officeart/2005/8/layout/orgChart1"/>
    <dgm:cxn modelId="{1044342F-C61D-7844-AA90-576A893F7517}" type="presParOf" srcId="{C3500FA7-9E70-B042-8CAD-B58CA580C05A}" destId="{4F9D3482-A793-4D4E-99A0-1A207529ADD2}" srcOrd="1" destOrd="0" presId="urn:microsoft.com/office/officeart/2005/8/layout/orgChart1"/>
    <dgm:cxn modelId="{AAA8DF26-3DB5-FD49-A168-3DF8798F082C}" type="presParOf" srcId="{4F9D3482-A793-4D4E-99A0-1A207529ADD2}" destId="{5E135616-C978-914E-873C-FE2C2F25640C}" srcOrd="0" destOrd="0" presId="urn:microsoft.com/office/officeart/2005/8/layout/orgChart1"/>
    <dgm:cxn modelId="{B3DE5C64-CA05-B04F-973C-FB07C6421687}" type="presParOf" srcId="{5E135616-C978-914E-873C-FE2C2F25640C}" destId="{AC7D2AA6-9A66-4149-A02A-950FF66694F2}" srcOrd="0" destOrd="0" presId="urn:microsoft.com/office/officeart/2005/8/layout/orgChart1"/>
    <dgm:cxn modelId="{AF23FCEF-CCDE-3647-9FE6-881272E8C936}" type="presParOf" srcId="{5E135616-C978-914E-873C-FE2C2F25640C}" destId="{B6CE015D-8C22-4E40-827A-9243CF04A4D5}" srcOrd="1" destOrd="0" presId="urn:microsoft.com/office/officeart/2005/8/layout/orgChart1"/>
    <dgm:cxn modelId="{BED5E592-2EE9-4F4E-88E3-11539BA8D812}" type="presParOf" srcId="{4F9D3482-A793-4D4E-99A0-1A207529ADD2}" destId="{563EF130-31D7-4A44-9677-37D64748BF3F}" srcOrd="1" destOrd="0" presId="urn:microsoft.com/office/officeart/2005/8/layout/orgChart1"/>
    <dgm:cxn modelId="{C97CA578-1927-624B-896E-8D0B053FDBBC}" type="presParOf" srcId="{4F9D3482-A793-4D4E-99A0-1A207529ADD2}" destId="{C9E785D9-D0F8-4047-BAB4-C4C3BAA617D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3CB6C9-9EDE-4606-AF2E-F2BBB88D6C0C}" type="doc">
      <dgm:prSet loTypeId="urn:microsoft.com/office/officeart/2005/8/layout/hierarchy1" loCatId="hierarchy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213CD23-186C-4138-9860-FC84909356C6}">
      <dgm:prSet/>
      <dgm:spPr/>
      <dgm:t>
        <a:bodyPr/>
        <a:lstStyle/>
        <a:p>
          <a:r>
            <a:rPr lang="en-US" dirty="0"/>
            <a:t>Two elements of different types will produce different trees.</a:t>
          </a:r>
        </a:p>
      </dgm:t>
    </dgm:pt>
    <dgm:pt modelId="{F336E7EF-2688-4CB6-80D2-A53FDA4EFDFC}" type="parTrans" cxnId="{FC573897-144C-4C72-8849-64382DC02060}">
      <dgm:prSet/>
      <dgm:spPr/>
      <dgm:t>
        <a:bodyPr/>
        <a:lstStyle/>
        <a:p>
          <a:endParaRPr lang="en-US"/>
        </a:p>
      </dgm:t>
    </dgm:pt>
    <dgm:pt modelId="{FF48D2B9-B013-4322-99FE-24CF1AB74E59}" type="sibTrans" cxnId="{FC573897-144C-4C72-8849-64382DC02060}">
      <dgm:prSet/>
      <dgm:spPr/>
      <dgm:t>
        <a:bodyPr/>
        <a:lstStyle/>
        <a:p>
          <a:endParaRPr lang="en-US"/>
        </a:p>
      </dgm:t>
    </dgm:pt>
    <dgm:pt modelId="{900BD450-C550-4F57-9EFF-065F3E99A397}">
      <dgm:prSet/>
      <dgm:spPr/>
      <dgm:t>
        <a:bodyPr/>
        <a:lstStyle/>
        <a:p>
          <a:r>
            <a:rPr lang="en-US"/>
            <a:t>The developer can hint at which child elements may be stable across different renders with a key prop.</a:t>
          </a:r>
        </a:p>
      </dgm:t>
    </dgm:pt>
    <dgm:pt modelId="{CF9CB5BA-A0D8-4D63-ACF3-E41A47267774}" type="parTrans" cxnId="{E5CA8403-3609-45D1-B0B6-5A306D8744D8}">
      <dgm:prSet/>
      <dgm:spPr/>
      <dgm:t>
        <a:bodyPr/>
        <a:lstStyle/>
        <a:p>
          <a:endParaRPr lang="en-US"/>
        </a:p>
      </dgm:t>
    </dgm:pt>
    <dgm:pt modelId="{579B6FE8-0BC4-44DE-B566-76AD81743F83}" type="sibTrans" cxnId="{E5CA8403-3609-45D1-B0B6-5A306D8744D8}">
      <dgm:prSet/>
      <dgm:spPr/>
      <dgm:t>
        <a:bodyPr/>
        <a:lstStyle/>
        <a:p>
          <a:endParaRPr lang="en-US"/>
        </a:p>
      </dgm:t>
    </dgm:pt>
    <dgm:pt modelId="{6E290130-9D2F-004A-B4C8-70C49396548D}" type="pres">
      <dgm:prSet presAssocID="{833CB6C9-9EDE-4606-AF2E-F2BBB88D6C0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B7A8562-B29C-2040-9228-3E8F521CB968}" type="pres">
      <dgm:prSet presAssocID="{F213CD23-186C-4138-9860-FC84909356C6}" presName="hierRoot1" presStyleCnt="0"/>
      <dgm:spPr/>
    </dgm:pt>
    <dgm:pt modelId="{4A9F481D-A176-B447-B6A4-CCD1B48421E1}" type="pres">
      <dgm:prSet presAssocID="{F213CD23-186C-4138-9860-FC84909356C6}" presName="composite" presStyleCnt="0"/>
      <dgm:spPr/>
    </dgm:pt>
    <dgm:pt modelId="{2F2749B3-00DE-1C40-9F22-7445D5E6B4B0}" type="pres">
      <dgm:prSet presAssocID="{F213CD23-186C-4138-9860-FC84909356C6}" presName="background" presStyleLbl="node0" presStyleIdx="0" presStyleCnt="2"/>
      <dgm:spPr/>
    </dgm:pt>
    <dgm:pt modelId="{164B3317-7C87-014B-B8F7-16A6321E5A98}" type="pres">
      <dgm:prSet presAssocID="{F213CD23-186C-4138-9860-FC84909356C6}" presName="text" presStyleLbl="fgAcc0" presStyleIdx="0" presStyleCnt="2">
        <dgm:presLayoutVars>
          <dgm:chPref val="3"/>
        </dgm:presLayoutVars>
      </dgm:prSet>
      <dgm:spPr/>
    </dgm:pt>
    <dgm:pt modelId="{F8DCBD93-12B3-594C-BAE4-46ABC9A2E3C2}" type="pres">
      <dgm:prSet presAssocID="{F213CD23-186C-4138-9860-FC84909356C6}" presName="hierChild2" presStyleCnt="0"/>
      <dgm:spPr/>
    </dgm:pt>
    <dgm:pt modelId="{83428CB2-5797-284E-8237-DB142CE4B313}" type="pres">
      <dgm:prSet presAssocID="{900BD450-C550-4F57-9EFF-065F3E99A397}" presName="hierRoot1" presStyleCnt="0"/>
      <dgm:spPr/>
    </dgm:pt>
    <dgm:pt modelId="{0B338BBF-547B-D640-98BF-B063AA3D9EE3}" type="pres">
      <dgm:prSet presAssocID="{900BD450-C550-4F57-9EFF-065F3E99A397}" presName="composite" presStyleCnt="0"/>
      <dgm:spPr/>
    </dgm:pt>
    <dgm:pt modelId="{9242D4DE-FF20-854C-8DF3-CA4F0ABC0A66}" type="pres">
      <dgm:prSet presAssocID="{900BD450-C550-4F57-9EFF-065F3E99A397}" presName="background" presStyleLbl="node0" presStyleIdx="1" presStyleCnt="2"/>
      <dgm:spPr/>
    </dgm:pt>
    <dgm:pt modelId="{6F109B63-FF2A-1E49-BD61-6172423B3321}" type="pres">
      <dgm:prSet presAssocID="{900BD450-C550-4F57-9EFF-065F3E99A397}" presName="text" presStyleLbl="fgAcc0" presStyleIdx="1" presStyleCnt="2">
        <dgm:presLayoutVars>
          <dgm:chPref val="3"/>
        </dgm:presLayoutVars>
      </dgm:prSet>
      <dgm:spPr/>
    </dgm:pt>
    <dgm:pt modelId="{4C1362DF-FA43-2D4B-9645-7941B73CD772}" type="pres">
      <dgm:prSet presAssocID="{900BD450-C550-4F57-9EFF-065F3E99A397}" presName="hierChild2" presStyleCnt="0"/>
      <dgm:spPr/>
    </dgm:pt>
  </dgm:ptLst>
  <dgm:cxnLst>
    <dgm:cxn modelId="{E5CA8403-3609-45D1-B0B6-5A306D8744D8}" srcId="{833CB6C9-9EDE-4606-AF2E-F2BBB88D6C0C}" destId="{900BD450-C550-4F57-9EFF-065F3E99A397}" srcOrd="1" destOrd="0" parTransId="{CF9CB5BA-A0D8-4D63-ACF3-E41A47267774}" sibTransId="{579B6FE8-0BC4-44DE-B566-76AD81743F83}"/>
    <dgm:cxn modelId="{90668E30-0AAD-0F41-A82A-4116436AB23F}" type="presOf" srcId="{F213CD23-186C-4138-9860-FC84909356C6}" destId="{164B3317-7C87-014B-B8F7-16A6321E5A98}" srcOrd="0" destOrd="0" presId="urn:microsoft.com/office/officeart/2005/8/layout/hierarchy1"/>
    <dgm:cxn modelId="{FC573897-144C-4C72-8849-64382DC02060}" srcId="{833CB6C9-9EDE-4606-AF2E-F2BBB88D6C0C}" destId="{F213CD23-186C-4138-9860-FC84909356C6}" srcOrd="0" destOrd="0" parTransId="{F336E7EF-2688-4CB6-80D2-A53FDA4EFDFC}" sibTransId="{FF48D2B9-B013-4322-99FE-24CF1AB74E59}"/>
    <dgm:cxn modelId="{DEDE96B7-A65A-C141-9C6F-20DEB756382D}" type="presOf" srcId="{900BD450-C550-4F57-9EFF-065F3E99A397}" destId="{6F109B63-FF2A-1E49-BD61-6172423B3321}" srcOrd="0" destOrd="0" presId="urn:microsoft.com/office/officeart/2005/8/layout/hierarchy1"/>
    <dgm:cxn modelId="{E7886BD6-788D-CD41-A805-A79A0BCBD3DA}" type="presOf" srcId="{833CB6C9-9EDE-4606-AF2E-F2BBB88D6C0C}" destId="{6E290130-9D2F-004A-B4C8-70C49396548D}" srcOrd="0" destOrd="0" presId="urn:microsoft.com/office/officeart/2005/8/layout/hierarchy1"/>
    <dgm:cxn modelId="{E8397494-BD83-EC48-BA5C-E70F98E6E346}" type="presParOf" srcId="{6E290130-9D2F-004A-B4C8-70C49396548D}" destId="{EB7A8562-B29C-2040-9228-3E8F521CB968}" srcOrd="0" destOrd="0" presId="urn:microsoft.com/office/officeart/2005/8/layout/hierarchy1"/>
    <dgm:cxn modelId="{E5B2FBB7-E19C-6A4C-A50D-12A287F3D72B}" type="presParOf" srcId="{EB7A8562-B29C-2040-9228-3E8F521CB968}" destId="{4A9F481D-A176-B447-B6A4-CCD1B48421E1}" srcOrd="0" destOrd="0" presId="urn:microsoft.com/office/officeart/2005/8/layout/hierarchy1"/>
    <dgm:cxn modelId="{3CFBF95D-C1B2-0F4A-B874-0222B281E2DB}" type="presParOf" srcId="{4A9F481D-A176-B447-B6A4-CCD1B48421E1}" destId="{2F2749B3-00DE-1C40-9F22-7445D5E6B4B0}" srcOrd="0" destOrd="0" presId="urn:microsoft.com/office/officeart/2005/8/layout/hierarchy1"/>
    <dgm:cxn modelId="{87923AC4-28E5-1748-947A-5E964248FCC3}" type="presParOf" srcId="{4A9F481D-A176-B447-B6A4-CCD1B48421E1}" destId="{164B3317-7C87-014B-B8F7-16A6321E5A98}" srcOrd="1" destOrd="0" presId="urn:microsoft.com/office/officeart/2005/8/layout/hierarchy1"/>
    <dgm:cxn modelId="{1FBD6888-FCED-7242-8F27-55F5E3724F8C}" type="presParOf" srcId="{EB7A8562-B29C-2040-9228-3E8F521CB968}" destId="{F8DCBD93-12B3-594C-BAE4-46ABC9A2E3C2}" srcOrd="1" destOrd="0" presId="urn:microsoft.com/office/officeart/2005/8/layout/hierarchy1"/>
    <dgm:cxn modelId="{58715EB0-B835-AC43-AB38-7EBBCE9E978F}" type="presParOf" srcId="{6E290130-9D2F-004A-B4C8-70C49396548D}" destId="{83428CB2-5797-284E-8237-DB142CE4B313}" srcOrd="1" destOrd="0" presId="urn:microsoft.com/office/officeart/2005/8/layout/hierarchy1"/>
    <dgm:cxn modelId="{C2C91DCC-BFC2-2848-8349-5D4E8E16903E}" type="presParOf" srcId="{83428CB2-5797-284E-8237-DB142CE4B313}" destId="{0B338BBF-547B-D640-98BF-B063AA3D9EE3}" srcOrd="0" destOrd="0" presId="urn:microsoft.com/office/officeart/2005/8/layout/hierarchy1"/>
    <dgm:cxn modelId="{E0C87757-BF53-484C-B2FE-B2EFBD0A7A83}" type="presParOf" srcId="{0B338BBF-547B-D640-98BF-B063AA3D9EE3}" destId="{9242D4DE-FF20-854C-8DF3-CA4F0ABC0A66}" srcOrd="0" destOrd="0" presId="urn:microsoft.com/office/officeart/2005/8/layout/hierarchy1"/>
    <dgm:cxn modelId="{D0C3110F-1A20-964B-9658-A7F73B3B4EF1}" type="presParOf" srcId="{0B338BBF-547B-D640-98BF-B063AA3D9EE3}" destId="{6F109B63-FF2A-1E49-BD61-6172423B3321}" srcOrd="1" destOrd="0" presId="urn:microsoft.com/office/officeart/2005/8/layout/hierarchy1"/>
    <dgm:cxn modelId="{80BC65CF-B6FB-C945-A8F5-61116AF431E7}" type="presParOf" srcId="{83428CB2-5797-284E-8237-DB142CE4B313}" destId="{4C1362DF-FA43-2D4B-9645-7941B73CD77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2CD4463-7EFA-4DE4-9B24-C7E3B40E179F}" type="doc">
      <dgm:prSet loTypeId="urn:microsoft.com/office/officeart/2005/8/layout/hierarchy1" loCatId="hierarchy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3418A5B-F17A-4FAB-9C70-9D25711D12DC}">
      <dgm:prSet custT="1"/>
      <dgm:spPr/>
      <dgm:t>
        <a:bodyPr/>
        <a:lstStyle/>
        <a:p>
          <a:r>
            <a:rPr lang="en-US" sz="3200" dirty="0"/>
            <a:t>Only call Hooks </a:t>
          </a:r>
          <a:r>
            <a:rPr lang="en-US" sz="3200" b="1" dirty="0"/>
            <a:t>at the top level</a:t>
          </a:r>
          <a:r>
            <a:rPr lang="en-US" sz="3200" dirty="0"/>
            <a:t>. Don’t call Hooks inside loops, conditions, or nested functions.</a:t>
          </a:r>
        </a:p>
      </dgm:t>
    </dgm:pt>
    <dgm:pt modelId="{C48B3D31-EAA8-48D2-8A9B-9EE37D2508AC}" type="parTrans" cxnId="{A249A042-FD7A-41EC-9773-ECF2C56697C7}">
      <dgm:prSet/>
      <dgm:spPr/>
      <dgm:t>
        <a:bodyPr/>
        <a:lstStyle/>
        <a:p>
          <a:endParaRPr lang="en-US"/>
        </a:p>
      </dgm:t>
    </dgm:pt>
    <dgm:pt modelId="{E271315E-9624-4AF0-9C49-908777692E2B}" type="sibTrans" cxnId="{A249A042-FD7A-41EC-9773-ECF2C56697C7}">
      <dgm:prSet/>
      <dgm:spPr/>
      <dgm:t>
        <a:bodyPr/>
        <a:lstStyle/>
        <a:p>
          <a:endParaRPr lang="en-US"/>
        </a:p>
      </dgm:t>
    </dgm:pt>
    <dgm:pt modelId="{D4618279-A863-44E4-ABC8-4C3C044BC55A}">
      <dgm:prSet custT="1"/>
      <dgm:spPr/>
      <dgm:t>
        <a:bodyPr/>
        <a:lstStyle/>
        <a:p>
          <a:r>
            <a:rPr lang="en-US" sz="3200" dirty="0"/>
            <a:t>Only call Hooks </a:t>
          </a:r>
          <a:r>
            <a:rPr lang="en-US" sz="3200" b="1" dirty="0"/>
            <a:t>from React function components</a:t>
          </a:r>
          <a:r>
            <a:rPr lang="en-US" sz="3200" dirty="0"/>
            <a:t>. </a:t>
          </a:r>
        </a:p>
      </dgm:t>
    </dgm:pt>
    <dgm:pt modelId="{78E0D6D9-3DF2-43AC-BF72-8BAF61C39ACC}" type="parTrans" cxnId="{E14DE45F-2347-42DA-8257-17E1DC1BBB72}">
      <dgm:prSet/>
      <dgm:spPr/>
      <dgm:t>
        <a:bodyPr/>
        <a:lstStyle/>
        <a:p>
          <a:endParaRPr lang="en-US"/>
        </a:p>
      </dgm:t>
    </dgm:pt>
    <dgm:pt modelId="{95F9A558-F72A-4CD5-8091-A79473D520D6}" type="sibTrans" cxnId="{E14DE45F-2347-42DA-8257-17E1DC1BBB72}">
      <dgm:prSet/>
      <dgm:spPr/>
      <dgm:t>
        <a:bodyPr/>
        <a:lstStyle/>
        <a:p>
          <a:endParaRPr lang="en-US"/>
        </a:p>
      </dgm:t>
    </dgm:pt>
    <dgm:pt modelId="{61615B3B-5D47-9E49-A369-C4002B99CE68}" type="pres">
      <dgm:prSet presAssocID="{22CD4463-7EFA-4DE4-9B24-C7E3B40E179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92CBCCF-6731-BD4D-8D1B-06AB73FC4CA3}" type="pres">
      <dgm:prSet presAssocID="{13418A5B-F17A-4FAB-9C70-9D25711D12DC}" presName="hierRoot1" presStyleCnt="0"/>
      <dgm:spPr/>
    </dgm:pt>
    <dgm:pt modelId="{0EA65193-F0E7-C247-B4EF-E6CEC44AF63F}" type="pres">
      <dgm:prSet presAssocID="{13418A5B-F17A-4FAB-9C70-9D25711D12DC}" presName="composite" presStyleCnt="0"/>
      <dgm:spPr/>
    </dgm:pt>
    <dgm:pt modelId="{98BE5773-B6B2-F543-9DC7-06D12AE97AAC}" type="pres">
      <dgm:prSet presAssocID="{13418A5B-F17A-4FAB-9C70-9D25711D12DC}" presName="background" presStyleLbl="node0" presStyleIdx="0" presStyleCnt="2"/>
      <dgm:spPr/>
    </dgm:pt>
    <dgm:pt modelId="{18C81282-F8F4-1C45-BB57-7119A11104BA}" type="pres">
      <dgm:prSet presAssocID="{13418A5B-F17A-4FAB-9C70-9D25711D12DC}" presName="text" presStyleLbl="fgAcc0" presStyleIdx="0" presStyleCnt="2">
        <dgm:presLayoutVars>
          <dgm:chPref val="3"/>
        </dgm:presLayoutVars>
      </dgm:prSet>
      <dgm:spPr/>
    </dgm:pt>
    <dgm:pt modelId="{F730E42F-7EA5-A14C-9A97-1AE1CCB7C43D}" type="pres">
      <dgm:prSet presAssocID="{13418A5B-F17A-4FAB-9C70-9D25711D12DC}" presName="hierChild2" presStyleCnt="0"/>
      <dgm:spPr/>
    </dgm:pt>
    <dgm:pt modelId="{90BF81A3-C239-884F-A0D9-D57A18E5AC29}" type="pres">
      <dgm:prSet presAssocID="{D4618279-A863-44E4-ABC8-4C3C044BC55A}" presName="hierRoot1" presStyleCnt="0"/>
      <dgm:spPr/>
    </dgm:pt>
    <dgm:pt modelId="{95317942-6824-FD4A-B5EF-57142EF52D1A}" type="pres">
      <dgm:prSet presAssocID="{D4618279-A863-44E4-ABC8-4C3C044BC55A}" presName="composite" presStyleCnt="0"/>
      <dgm:spPr/>
    </dgm:pt>
    <dgm:pt modelId="{9130A4A9-3A95-A24D-BB38-C19C86FFF2A0}" type="pres">
      <dgm:prSet presAssocID="{D4618279-A863-44E4-ABC8-4C3C044BC55A}" presName="background" presStyleLbl="node0" presStyleIdx="1" presStyleCnt="2"/>
      <dgm:spPr/>
    </dgm:pt>
    <dgm:pt modelId="{34C87DC8-724F-7C4C-8DF7-2653CB316ADF}" type="pres">
      <dgm:prSet presAssocID="{D4618279-A863-44E4-ABC8-4C3C044BC55A}" presName="text" presStyleLbl="fgAcc0" presStyleIdx="1" presStyleCnt="2">
        <dgm:presLayoutVars>
          <dgm:chPref val="3"/>
        </dgm:presLayoutVars>
      </dgm:prSet>
      <dgm:spPr/>
    </dgm:pt>
    <dgm:pt modelId="{464877DD-3E3F-B744-95BC-FFA09FC66F07}" type="pres">
      <dgm:prSet presAssocID="{D4618279-A863-44E4-ABC8-4C3C044BC55A}" presName="hierChild2" presStyleCnt="0"/>
      <dgm:spPr/>
    </dgm:pt>
  </dgm:ptLst>
  <dgm:cxnLst>
    <dgm:cxn modelId="{A249A042-FD7A-41EC-9773-ECF2C56697C7}" srcId="{22CD4463-7EFA-4DE4-9B24-C7E3B40E179F}" destId="{13418A5B-F17A-4FAB-9C70-9D25711D12DC}" srcOrd="0" destOrd="0" parTransId="{C48B3D31-EAA8-48D2-8A9B-9EE37D2508AC}" sibTransId="{E271315E-9624-4AF0-9C49-908777692E2B}"/>
    <dgm:cxn modelId="{E14DE45F-2347-42DA-8257-17E1DC1BBB72}" srcId="{22CD4463-7EFA-4DE4-9B24-C7E3B40E179F}" destId="{D4618279-A863-44E4-ABC8-4C3C044BC55A}" srcOrd="1" destOrd="0" parTransId="{78E0D6D9-3DF2-43AC-BF72-8BAF61C39ACC}" sibTransId="{95F9A558-F72A-4CD5-8091-A79473D520D6}"/>
    <dgm:cxn modelId="{F0A283C9-ABE4-FB4E-8DF3-8AA6D995D5EA}" type="presOf" srcId="{D4618279-A863-44E4-ABC8-4C3C044BC55A}" destId="{34C87DC8-724F-7C4C-8DF7-2653CB316ADF}" srcOrd="0" destOrd="0" presId="urn:microsoft.com/office/officeart/2005/8/layout/hierarchy1"/>
    <dgm:cxn modelId="{852D67DC-C823-2D46-9888-EECD7B7F4ACE}" type="presOf" srcId="{22CD4463-7EFA-4DE4-9B24-C7E3B40E179F}" destId="{61615B3B-5D47-9E49-A369-C4002B99CE68}" srcOrd="0" destOrd="0" presId="urn:microsoft.com/office/officeart/2005/8/layout/hierarchy1"/>
    <dgm:cxn modelId="{3D012BF4-1534-1B40-BA27-3A5F0933253E}" type="presOf" srcId="{13418A5B-F17A-4FAB-9C70-9D25711D12DC}" destId="{18C81282-F8F4-1C45-BB57-7119A11104BA}" srcOrd="0" destOrd="0" presId="urn:microsoft.com/office/officeart/2005/8/layout/hierarchy1"/>
    <dgm:cxn modelId="{F0DB9182-AFBB-5642-997D-915D326B0E30}" type="presParOf" srcId="{61615B3B-5D47-9E49-A369-C4002B99CE68}" destId="{D92CBCCF-6731-BD4D-8D1B-06AB73FC4CA3}" srcOrd="0" destOrd="0" presId="urn:microsoft.com/office/officeart/2005/8/layout/hierarchy1"/>
    <dgm:cxn modelId="{4EC8EC26-C883-2A49-8008-31E4E1F88B61}" type="presParOf" srcId="{D92CBCCF-6731-BD4D-8D1B-06AB73FC4CA3}" destId="{0EA65193-F0E7-C247-B4EF-E6CEC44AF63F}" srcOrd="0" destOrd="0" presId="urn:microsoft.com/office/officeart/2005/8/layout/hierarchy1"/>
    <dgm:cxn modelId="{2FD51661-41CD-9A4B-A962-07194132A93E}" type="presParOf" srcId="{0EA65193-F0E7-C247-B4EF-E6CEC44AF63F}" destId="{98BE5773-B6B2-F543-9DC7-06D12AE97AAC}" srcOrd="0" destOrd="0" presId="urn:microsoft.com/office/officeart/2005/8/layout/hierarchy1"/>
    <dgm:cxn modelId="{3932A586-CA0A-1142-8A7D-68D73EE03D43}" type="presParOf" srcId="{0EA65193-F0E7-C247-B4EF-E6CEC44AF63F}" destId="{18C81282-F8F4-1C45-BB57-7119A11104BA}" srcOrd="1" destOrd="0" presId="urn:microsoft.com/office/officeart/2005/8/layout/hierarchy1"/>
    <dgm:cxn modelId="{43AEB933-25B1-244A-AD96-EEF44BAEEAD6}" type="presParOf" srcId="{D92CBCCF-6731-BD4D-8D1B-06AB73FC4CA3}" destId="{F730E42F-7EA5-A14C-9A97-1AE1CCB7C43D}" srcOrd="1" destOrd="0" presId="urn:microsoft.com/office/officeart/2005/8/layout/hierarchy1"/>
    <dgm:cxn modelId="{A86DDC22-6802-DD4A-BAF3-0C5A0DF7D838}" type="presParOf" srcId="{61615B3B-5D47-9E49-A369-C4002B99CE68}" destId="{90BF81A3-C239-884F-A0D9-D57A18E5AC29}" srcOrd="1" destOrd="0" presId="urn:microsoft.com/office/officeart/2005/8/layout/hierarchy1"/>
    <dgm:cxn modelId="{BAC101CB-4648-DC4F-BA47-D4419D971C1D}" type="presParOf" srcId="{90BF81A3-C239-884F-A0D9-D57A18E5AC29}" destId="{95317942-6824-FD4A-B5EF-57142EF52D1A}" srcOrd="0" destOrd="0" presId="urn:microsoft.com/office/officeart/2005/8/layout/hierarchy1"/>
    <dgm:cxn modelId="{EF032391-BACA-E141-BCD5-558039B5D02B}" type="presParOf" srcId="{95317942-6824-FD4A-B5EF-57142EF52D1A}" destId="{9130A4A9-3A95-A24D-BB38-C19C86FFF2A0}" srcOrd="0" destOrd="0" presId="urn:microsoft.com/office/officeart/2005/8/layout/hierarchy1"/>
    <dgm:cxn modelId="{1405D50D-B9F9-BD4D-B507-DB8366551FE4}" type="presParOf" srcId="{95317942-6824-FD4A-B5EF-57142EF52D1A}" destId="{34C87DC8-724F-7C4C-8DF7-2653CB316ADF}" srcOrd="1" destOrd="0" presId="urn:microsoft.com/office/officeart/2005/8/layout/hierarchy1"/>
    <dgm:cxn modelId="{5B70DDA3-6EC5-7143-B798-63054F839B11}" type="presParOf" srcId="{90BF81A3-C239-884F-A0D9-D57A18E5AC29}" destId="{464877DD-3E3F-B744-95BC-FFA09FC66F0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88330A-B4EB-844E-9350-2F5CA818D7EC}">
      <dsp:nvSpPr>
        <dsp:cNvPr id="0" name=""/>
        <dsp:cNvSpPr/>
      </dsp:nvSpPr>
      <dsp:spPr>
        <a:xfrm>
          <a:off x="2970913" y="972424"/>
          <a:ext cx="204086" cy="894092"/>
        </a:xfrm>
        <a:custGeom>
          <a:avLst/>
          <a:gdLst/>
          <a:ahLst/>
          <a:cxnLst/>
          <a:rect l="0" t="0" r="0" b="0"/>
          <a:pathLst>
            <a:path>
              <a:moveTo>
                <a:pt x="204086" y="0"/>
              </a:moveTo>
              <a:lnTo>
                <a:pt x="204086" y="894092"/>
              </a:lnTo>
              <a:lnTo>
                <a:pt x="0" y="89409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D03403-AA54-094A-9724-F3D9357C2B4B}">
      <dsp:nvSpPr>
        <dsp:cNvPr id="0" name=""/>
        <dsp:cNvSpPr/>
      </dsp:nvSpPr>
      <dsp:spPr>
        <a:xfrm>
          <a:off x="3175000" y="972424"/>
          <a:ext cx="1175926" cy="17881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4099"/>
              </a:lnTo>
              <a:lnTo>
                <a:pt x="1175926" y="1584099"/>
              </a:lnTo>
              <a:lnTo>
                <a:pt x="1175926" y="178818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1E081F-7053-0340-89C3-B7356BD51036}">
      <dsp:nvSpPr>
        <dsp:cNvPr id="0" name=""/>
        <dsp:cNvSpPr/>
      </dsp:nvSpPr>
      <dsp:spPr>
        <a:xfrm>
          <a:off x="1999073" y="972424"/>
          <a:ext cx="1175926" cy="1788185"/>
        </a:xfrm>
        <a:custGeom>
          <a:avLst/>
          <a:gdLst/>
          <a:ahLst/>
          <a:cxnLst/>
          <a:rect l="0" t="0" r="0" b="0"/>
          <a:pathLst>
            <a:path>
              <a:moveTo>
                <a:pt x="1175926" y="0"/>
              </a:moveTo>
              <a:lnTo>
                <a:pt x="1175926" y="1584099"/>
              </a:lnTo>
              <a:lnTo>
                <a:pt x="0" y="1584099"/>
              </a:lnTo>
              <a:lnTo>
                <a:pt x="0" y="178818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758425-0F53-AE45-836D-7B4799205F9D}">
      <dsp:nvSpPr>
        <dsp:cNvPr id="0" name=""/>
        <dsp:cNvSpPr/>
      </dsp:nvSpPr>
      <dsp:spPr>
        <a:xfrm>
          <a:off x="2203160" y="584"/>
          <a:ext cx="1943679" cy="971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Browser DOM</a:t>
          </a:r>
        </a:p>
      </dsp:txBody>
      <dsp:txXfrm>
        <a:off x="2203160" y="584"/>
        <a:ext cx="1943679" cy="971839"/>
      </dsp:txXfrm>
    </dsp:sp>
    <dsp:sp modelId="{1739643A-B12C-CC4F-B8E2-9B882DACA767}">
      <dsp:nvSpPr>
        <dsp:cNvPr id="0" name=""/>
        <dsp:cNvSpPr/>
      </dsp:nvSpPr>
      <dsp:spPr>
        <a:xfrm>
          <a:off x="1027233" y="2760610"/>
          <a:ext cx="1943679" cy="971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DOM Elements</a:t>
          </a:r>
          <a:endParaRPr lang="en-US" sz="3300" kern="1200" dirty="0"/>
        </a:p>
      </dsp:txBody>
      <dsp:txXfrm>
        <a:off x="1027233" y="2760610"/>
        <a:ext cx="1943679" cy="971839"/>
      </dsp:txXfrm>
    </dsp:sp>
    <dsp:sp modelId="{C8E5B58F-A00D-AC4E-B971-EB6E4B3339AA}">
      <dsp:nvSpPr>
        <dsp:cNvPr id="0" name=""/>
        <dsp:cNvSpPr/>
      </dsp:nvSpPr>
      <dsp:spPr>
        <a:xfrm>
          <a:off x="3379086" y="2760610"/>
          <a:ext cx="1943679" cy="971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DOM Elements</a:t>
          </a:r>
        </a:p>
      </dsp:txBody>
      <dsp:txXfrm>
        <a:off x="3379086" y="2760610"/>
        <a:ext cx="1943679" cy="971839"/>
      </dsp:txXfrm>
    </dsp:sp>
    <dsp:sp modelId="{AC7D2AA6-9A66-4149-A02A-950FF66694F2}">
      <dsp:nvSpPr>
        <dsp:cNvPr id="0" name=""/>
        <dsp:cNvSpPr/>
      </dsp:nvSpPr>
      <dsp:spPr>
        <a:xfrm>
          <a:off x="1027233" y="1380597"/>
          <a:ext cx="1943679" cy="971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DOM Elements</a:t>
          </a:r>
        </a:p>
      </dsp:txBody>
      <dsp:txXfrm>
        <a:off x="1027233" y="1380597"/>
        <a:ext cx="1943679" cy="9718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88330A-B4EB-844E-9350-2F5CA818D7EC}">
      <dsp:nvSpPr>
        <dsp:cNvPr id="0" name=""/>
        <dsp:cNvSpPr/>
      </dsp:nvSpPr>
      <dsp:spPr>
        <a:xfrm>
          <a:off x="2817662" y="989854"/>
          <a:ext cx="207440" cy="908786"/>
        </a:xfrm>
        <a:custGeom>
          <a:avLst/>
          <a:gdLst/>
          <a:ahLst/>
          <a:cxnLst/>
          <a:rect l="0" t="0" r="0" b="0"/>
          <a:pathLst>
            <a:path>
              <a:moveTo>
                <a:pt x="207440" y="0"/>
              </a:moveTo>
              <a:lnTo>
                <a:pt x="207440" y="908786"/>
              </a:lnTo>
              <a:lnTo>
                <a:pt x="0" y="908786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D03403-AA54-094A-9724-F3D9357C2B4B}">
      <dsp:nvSpPr>
        <dsp:cNvPr id="0" name=""/>
        <dsp:cNvSpPr/>
      </dsp:nvSpPr>
      <dsp:spPr>
        <a:xfrm>
          <a:off x="3025102" y="989854"/>
          <a:ext cx="1195251" cy="1817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10132"/>
              </a:lnTo>
              <a:lnTo>
                <a:pt x="1195251" y="1610132"/>
              </a:lnTo>
              <a:lnTo>
                <a:pt x="1195251" y="181757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1E081F-7053-0340-89C3-B7356BD51036}">
      <dsp:nvSpPr>
        <dsp:cNvPr id="0" name=""/>
        <dsp:cNvSpPr/>
      </dsp:nvSpPr>
      <dsp:spPr>
        <a:xfrm>
          <a:off x="1829850" y="989854"/>
          <a:ext cx="1195251" cy="1817572"/>
        </a:xfrm>
        <a:custGeom>
          <a:avLst/>
          <a:gdLst/>
          <a:ahLst/>
          <a:cxnLst/>
          <a:rect l="0" t="0" r="0" b="0"/>
          <a:pathLst>
            <a:path>
              <a:moveTo>
                <a:pt x="1195251" y="0"/>
              </a:moveTo>
              <a:lnTo>
                <a:pt x="1195251" y="1610132"/>
              </a:lnTo>
              <a:lnTo>
                <a:pt x="0" y="1610132"/>
              </a:lnTo>
              <a:lnTo>
                <a:pt x="0" y="181757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758425-0F53-AE45-836D-7B4799205F9D}">
      <dsp:nvSpPr>
        <dsp:cNvPr id="0" name=""/>
        <dsp:cNvSpPr/>
      </dsp:nvSpPr>
      <dsp:spPr>
        <a:xfrm>
          <a:off x="2037291" y="2043"/>
          <a:ext cx="1975622" cy="987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React DOM</a:t>
          </a:r>
        </a:p>
      </dsp:txBody>
      <dsp:txXfrm>
        <a:off x="2037291" y="2043"/>
        <a:ext cx="1975622" cy="987811"/>
      </dsp:txXfrm>
    </dsp:sp>
    <dsp:sp modelId="{1739643A-B12C-CC4F-B8E2-9B882DACA767}">
      <dsp:nvSpPr>
        <dsp:cNvPr id="0" name=""/>
        <dsp:cNvSpPr/>
      </dsp:nvSpPr>
      <dsp:spPr>
        <a:xfrm>
          <a:off x="842039" y="2807427"/>
          <a:ext cx="1975622" cy="987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React Elements</a:t>
          </a:r>
        </a:p>
      </dsp:txBody>
      <dsp:txXfrm>
        <a:off x="842039" y="2807427"/>
        <a:ext cx="1975622" cy="987811"/>
      </dsp:txXfrm>
    </dsp:sp>
    <dsp:sp modelId="{C8E5B58F-A00D-AC4E-B971-EB6E4B3339AA}">
      <dsp:nvSpPr>
        <dsp:cNvPr id="0" name=""/>
        <dsp:cNvSpPr/>
      </dsp:nvSpPr>
      <dsp:spPr>
        <a:xfrm>
          <a:off x="3232542" y="2807427"/>
          <a:ext cx="1975622" cy="987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React Elements</a:t>
          </a:r>
        </a:p>
      </dsp:txBody>
      <dsp:txXfrm>
        <a:off x="3232542" y="2807427"/>
        <a:ext cx="1975622" cy="987811"/>
      </dsp:txXfrm>
    </dsp:sp>
    <dsp:sp modelId="{AC7D2AA6-9A66-4149-A02A-950FF66694F2}">
      <dsp:nvSpPr>
        <dsp:cNvPr id="0" name=""/>
        <dsp:cNvSpPr/>
      </dsp:nvSpPr>
      <dsp:spPr>
        <a:xfrm>
          <a:off x="842039" y="1404735"/>
          <a:ext cx="1975622" cy="987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React Elements</a:t>
          </a:r>
        </a:p>
      </dsp:txBody>
      <dsp:txXfrm>
        <a:off x="842039" y="1404735"/>
        <a:ext cx="1975622" cy="9878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2749B3-00DE-1C40-9F22-7445D5E6B4B0}">
      <dsp:nvSpPr>
        <dsp:cNvPr id="0" name=""/>
        <dsp:cNvSpPr/>
      </dsp:nvSpPr>
      <dsp:spPr>
        <a:xfrm>
          <a:off x="1288" y="8007"/>
          <a:ext cx="4521910" cy="287141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4B3317-7C87-014B-B8F7-16A6321E5A98}">
      <dsp:nvSpPr>
        <dsp:cNvPr id="0" name=""/>
        <dsp:cNvSpPr/>
      </dsp:nvSpPr>
      <dsp:spPr>
        <a:xfrm>
          <a:off x="503722" y="485320"/>
          <a:ext cx="4521910" cy="28714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Two elements of different types will produce different trees.</a:t>
          </a:r>
        </a:p>
      </dsp:txBody>
      <dsp:txXfrm>
        <a:off x="587823" y="569421"/>
        <a:ext cx="4353708" cy="2703210"/>
      </dsp:txXfrm>
    </dsp:sp>
    <dsp:sp modelId="{9242D4DE-FF20-854C-8DF3-CA4F0ABC0A66}">
      <dsp:nvSpPr>
        <dsp:cNvPr id="0" name=""/>
        <dsp:cNvSpPr/>
      </dsp:nvSpPr>
      <dsp:spPr>
        <a:xfrm>
          <a:off x="5528067" y="8007"/>
          <a:ext cx="4521910" cy="287141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F109B63-FF2A-1E49-BD61-6172423B3321}">
      <dsp:nvSpPr>
        <dsp:cNvPr id="0" name=""/>
        <dsp:cNvSpPr/>
      </dsp:nvSpPr>
      <dsp:spPr>
        <a:xfrm>
          <a:off x="6030501" y="485320"/>
          <a:ext cx="4521910" cy="28714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The developer can hint at which child elements may be stable across different renders with a key prop.</a:t>
          </a:r>
        </a:p>
      </dsp:txBody>
      <dsp:txXfrm>
        <a:off x="6114602" y="569421"/>
        <a:ext cx="4353708" cy="27032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BE5773-B6B2-F543-9DC7-06D12AE97AAC}">
      <dsp:nvSpPr>
        <dsp:cNvPr id="0" name=""/>
        <dsp:cNvSpPr/>
      </dsp:nvSpPr>
      <dsp:spPr>
        <a:xfrm>
          <a:off x="66218" y="1652"/>
          <a:ext cx="4466255" cy="28360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8C81282-F8F4-1C45-BB57-7119A11104BA}">
      <dsp:nvSpPr>
        <dsp:cNvPr id="0" name=""/>
        <dsp:cNvSpPr/>
      </dsp:nvSpPr>
      <dsp:spPr>
        <a:xfrm>
          <a:off x="562468" y="473090"/>
          <a:ext cx="4466255" cy="28360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Only call Hooks </a:t>
          </a:r>
          <a:r>
            <a:rPr lang="en-US" sz="3200" b="1" kern="1200" dirty="0"/>
            <a:t>at the top level</a:t>
          </a:r>
          <a:r>
            <a:rPr lang="en-US" sz="3200" kern="1200" dirty="0"/>
            <a:t>. Don’t call Hooks inside loops, conditions, or nested functions.</a:t>
          </a:r>
        </a:p>
      </dsp:txBody>
      <dsp:txXfrm>
        <a:off x="645534" y="556156"/>
        <a:ext cx="4300123" cy="2669940"/>
      </dsp:txXfrm>
    </dsp:sp>
    <dsp:sp modelId="{9130A4A9-3A95-A24D-BB38-C19C86FFF2A0}">
      <dsp:nvSpPr>
        <dsp:cNvPr id="0" name=""/>
        <dsp:cNvSpPr/>
      </dsp:nvSpPr>
      <dsp:spPr>
        <a:xfrm>
          <a:off x="5524975" y="1652"/>
          <a:ext cx="4466255" cy="28360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4C87DC8-724F-7C4C-8DF7-2653CB316ADF}">
      <dsp:nvSpPr>
        <dsp:cNvPr id="0" name=""/>
        <dsp:cNvSpPr/>
      </dsp:nvSpPr>
      <dsp:spPr>
        <a:xfrm>
          <a:off x="6021225" y="473090"/>
          <a:ext cx="4466255" cy="28360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Only call Hooks </a:t>
          </a:r>
          <a:r>
            <a:rPr lang="en-US" sz="3200" b="1" kern="1200" dirty="0"/>
            <a:t>from React function components</a:t>
          </a:r>
          <a:r>
            <a:rPr lang="en-US" sz="3200" kern="1200" dirty="0"/>
            <a:t>. </a:t>
          </a:r>
        </a:p>
      </dsp:txBody>
      <dsp:txXfrm>
        <a:off x="6104291" y="556156"/>
        <a:ext cx="4300123" cy="26699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AE32E3-C85C-A646-83AE-4BFCF71B48F2}" type="datetimeFigureOut">
              <a:rPr lang="en-US" smtClean="0"/>
              <a:t>3/2/25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6E00D-ADAA-114F-B73A-472E97A04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31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6E00D-ADAA-114F-B73A-472E97A04A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985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A3F35-8D2B-5D08-42C3-FFF30511F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6D8516-BA86-5AEC-985E-CE4629E83B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345F02-6CED-A260-BC66-609D3B413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E56F2-5290-E324-8362-5F58025893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6E00D-ADAA-114F-B73A-472E97A04A88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45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6E00D-ADAA-114F-B73A-472E97A04A88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43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3/2/25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79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3/2/25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563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3/2/25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710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3/2/25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72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3/2/25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91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3/2/25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90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3/2/25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3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3/2/25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8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3/2/25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6669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3/2/25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27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3/2/25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3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3/2/25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62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3/2/25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789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7B227DAA-640C-A145-BAD1-A88C96410945}" type="datetimeFigureOut">
              <a:rPr lang="en-US" smtClean="0"/>
              <a:t>3/2/25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939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B227DAA-640C-A145-BAD1-A88C96410945}" type="datetimeFigureOut">
              <a:rPr lang="en-US" smtClean="0"/>
              <a:t>3/2/25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74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galamo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eactjs/rfcs/blob/main/text/0213-suspense-in-react-18.md" TargetMode="Externa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acebook/react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s://redux-toolkit.js.org/api/createSlice" TargetMode="External"/><Relationship Id="rId2" Type="http://schemas.openxmlformats.org/officeDocument/2006/relationships/hyperlink" Target="https://redux-toolkit.js.org/api/createReduc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mmerjs.github.io/immer/" TargetMode="Externa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blog/2019/08/15/new-react-devtools.html" TargetMode="Externa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s://immerjs.github.io/immer/" TargetMode="Externa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hyperlink" Target="https://immerjs.github.io/immer/" TargetMode="Externa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latentflip.com/loupe/?code=JC5vbignYnV0dG9uJywgJ2NsaWNrJywgZnVuY3Rpb24gb25DbGljaygpIHsKICAgIHNldFRpbWVvdXQoZnVuY3Rpb24gdGltZXIoKSB7CiAgICAgICAgY29uc29sZS5sb2coJ1lvdSBjbGlja2VkIHRoZSBidXR0b24hJyk7ICAgIAogICAgfSwgMjAwMCk7Cn0pOwoKY29uc29sZS5sb2coIkhpISIpOwp2YXIgYSA9IDU7CnZhciBiID0gYSArIDU7CgpzZXRUaW1lb3V0KGZ1bmN0aW9uIHRpbWVvdXQoKSB7CiAgICBjb25zb2xlLmxvZygiQ2xpY2sgdGhlIGJ1dHRvbiEiKTsKfSwgNTAwMCk7Cgpjb25zb2xlLmxvZygiV2VsY29tZSB0byBsb3VwZS4iKTs%3D!!!PGJ1dHRvbj5DbGljayBtZSE8L2J1dHRvbj4%3D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#static-getderivedstatefromprops" TargetMode="External"/><Relationship Id="rId2" Type="http://schemas.openxmlformats.org/officeDocument/2006/relationships/hyperlink" Target="https://reactjs.org/docs/react-component.html#constructo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actjs.org/docs/react-component.html#componentdidmount" TargetMode="External"/><Relationship Id="rId4" Type="http://schemas.openxmlformats.org/officeDocument/2006/relationships/hyperlink" Target="https://reactjs.org/docs/react-component.html#render" TargetMode="Externa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#shouldcomponentupdate" TargetMode="External"/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actjs.org/docs/react-component.html#componentdidupdate" TargetMode="External"/><Relationship Id="rId5" Type="http://schemas.openxmlformats.org/officeDocument/2006/relationships/hyperlink" Target="https://reactjs.org/docs/react-component.html#getsnapshotbeforeupdate" TargetMode="External"/><Relationship Id="rId4" Type="http://schemas.openxmlformats.org/officeDocument/2006/relationships/hyperlink" Target="https://reactjs.org/docs/react-component.html#render" TargetMode="Externa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houldcomponentupdate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#shouldcomponentupdate" TargetMode="External"/><Relationship Id="rId2" Type="http://schemas.openxmlformats.org/officeDocument/2006/relationships/hyperlink" Target="https://reactjs.org/docs/react-component.html#getsnapshotbeforeupdate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#shouldcomponentupdate" TargetMode="External"/><Relationship Id="rId2" Type="http://schemas.openxmlformats.org/officeDocument/2006/relationships/hyperlink" Target="https://reactjs.org/docs/react-component.html#componentdidupdat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ABD93-A676-5943-94E9-01C36A98D7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616523" y="1568464"/>
            <a:ext cx="10572000" cy="2971051"/>
          </a:xfrm>
          <a:noFill/>
        </p:spPr>
        <p:txBody>
          <a:bodyPr/>
          <a:lstStyle/>
          <a:p>
            <a:pPr algn="ctr"/>
            <a:r>
              <a:rPr lang="en-US" sz="8800" spc="600" dirty="0">
                <a:cs typeface="+mn-cs"/>
              </a:rPr>
              <a:t>React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C9D58B-127C-AD4A-83C4-4FA39CE89A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0" y="5811425"/>
            <a:ext cx="10572000" cy="434974"/>
          </a:xfrm>
        </p:spPr>
        <p:txBody>
          <a:bodyPr/>
          <a:lstStyle/>
          <a:p>
            <a:r>
              <a:rPr lang="en-US" dirty="0"/>
              <a:t>	  Gal </a:t>
            </a:r>
            <a:r>
              <a:rPr lang="en-US" dirty="0" err="1"/>
              <a:t>Amouyal</a:t>
            </a:r>
            <a:r>
              <a:rPr lang="en-US" dirty="0"/>
              <a:t>	                  </a:t>
            </a:r>
            <a:r>
              <a:rPr lang="en-US" dirty="0" err="1"/>
              <a:t>gal.amouyal@ibm.com</a:t>
            </a:r>
            <a:r>
              <a:rPr lang="en-US" dirty="0"/>
              <a:t>                  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https://github.com/galamo</a:t>
            </a:r>
            <a:r>
              <a:rPr lang="en-US" dirty="0"/>
              <a:t>                  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A4431-6934-5C45-9F0A-8293818B1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97" y="5668442"/>
            <a:ext cx="577957" cy="57795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A088C6-AFF5-7F4A-BB0D-63CE594C1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7704" y="5668442"/>
            <a:ext cx="604648" cy="60464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32E869-FF58-8648-A9AA-546444E72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0828" y="5668442"/>
            <a:ext cx="604649" cy="604649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48789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 System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52381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Routing – React router DOM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redux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Material Design / Bootstrap</a:t>
            </a:r>
          </a:p>
        </p:txBody>
      </p:sp>
    </p:spTree>
    <p:extLst>
      <p:ext uri="{BB962C8B-B14F-4D97-AF65-F5344CB8AC3E}">
        <p14:creationId xmlns:p14="http://schemas.microsoft.com/office/powerpoint/2010/main" val="48439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Unmount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This method is called when a component is being removed from the DOM:</a:t>
            </a:r>
            <a:endParaRPr lang="en-US" sz="2600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150000"/>
              </a:lnSpc>
            </a:pPr>
            <a:r>
              <a:rPr lang="en-US" sz="2600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ComponentWillUnmount</a:t>
            </a:r>
            <a:r>
              <a:rPr lang="en-US" sz="2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44049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95214-A808-EB48-8F8F-C1D40A7C40E5}"/>
              </a:ext>
            </a:extLst>
          </p:cNvPr>
          <p:cNvSpPr/>
          <p:nvPr/>
        </p:nvSpPr>
        <p:spPr>
          <a:xfrm>
            <a:off x="810000" y="3429000"/>
            <a:ext cx="83340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 err="1">
                <a:solidFill>
                  <a:srgbClr val="4EC9B0"/>
                </a:solidFill>
                <a:latin typeface="Menlo" panose="020B0609030804020204" pitchFamily="49" charset="0"/>
              </a:rPr>
              <a:t>BrowserRouter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Switch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Route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en-US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signIn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SignIn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Route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"/signup"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SignUp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Route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"/home"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Home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Route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"**"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() 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Not Found!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Switch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 err="1">
                <a:solidFill>
                  <a:srgbClr val="4EC9B0"/>
                </a:solidFill>
                <a:latin typeface="Menlo" panose="020B0609030804020204" pitchFamily="49" charset="0"/>
              </a:rPr>
              <a:t>BrowserRouter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3E3AB7-E947-A54A-BF47-5F634A44219F}"/>
              </a:ext>
            </a:extLst>
          </p:cNvPr>
          <p:cNvSpPr/>
          <p:nvPr/>
        </p:nvSpPr>
        <p:spPr>
          <a:xfrm>
            <a:off x="810000" y="2508408"/>
            <a:ext cx="521681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Link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to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"/home"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Home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Link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B1BF5C-F44B-6547-BA1C-2E6934807D72}"/>
              </a:ext>
            </a:extLst>
          </p:cNvPr>
          <p:cNvSpPr/>
          <p:nvPr/>
        </p:nvSpPr>
        <p:spPr>
          <a:xfrm>
            <a:off x="8971004" y="2297706"/>
            <a:ext cx="2940909" cy="7173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Navigation Bar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3CD7A8-0C7E-0B45-8187-397ADBFCB50D}"/>
              </a:ext>
            </a:extLst>
          </p:cNvPr>
          <p:cNvSpPr/>
          <p:nvPr/>
        </p:nvSpPr>
        <p:spPr>
          <a:xfrm>
            <a:off x="8971004" y="3175801"/>
            <a:ext cx="2940910" cy="32644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200" dirty="0"/>
          </a:p>
          <a:p>
            <a:pPr algn="ctr"/>
            <a:r>
              <a:rPr lang="en-US" sz="2200" dirty="0"/>
              <a:t>Single Route = Page</a:t>
            </a:r>
          </a:p>
        </p:txBody>
      </p:sp>
    </p:spTree>
    <p:extLst>
      <p:ext uri="{BB962C8B-B14F-4D97-AF65-F5344CB8AC3E}">
        <p14:creationId xmlns:p14="http://schemas.microsoft.com/office/powerpoint/2010/main" val="396092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F1A14B-D62C-644C-9B80-1CCF9BBBB5DC}"/>
              </a:ext>
            </a:extLst>
          </p:cNvPr>
          <p:cNvSpPr/>
          <p:nvPr/>
        </p:nvSpPr>
        <p:spPr>
          <a:xfrm>
            <a:off x="3336968" y="3642755"/>
            <a:ext cx="63540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Menlo" panose="020B0609030804020204" pitchFamily="49" charset="0"/>
              </a:rPr>
              <a:t>npm</a:t>
            </a:r>
            <a:r>
              <a:rPr lang="en-US" sz="3200" dirty="0">
                <a:latin typeface="Menlo" panose="020B0609030804020204" pitchFamily="49" charset="0"/>
              </a:rPr>
              <a:t> I react-router-</a:t>
            </a:r>
            <a:r>
              <a:rPr lang="en-US" sz="3200" dirty="0" err="1">
                <a:latin typeface="Menlo" panose="020B0609030804020204" pitchFamily="49" charset="0"/>
              </a:rPr>
              <a:t>dom</a:t>
            </a:r>
            <a:endParaRPr lang="en-US" sz="3200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48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E64E-2EF5-4F42-A4B4-C65829B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40" y="2665483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Real DOM – Document Object Model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Tree Data structure – Fast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UI re-rendering or repainting is heavy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Virtual DOM – virtual representation, saved in memory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Every time that our state changed the virtual DOM is updated</a:t>
            </a:r>
          </a:p>
        </p:txBody>
      </p:sp>
    </p:spTree>
    <p:extLst>
      <p:ext uri="{BB962C8B-B14F-4D97-AF65-F5344CB8AC3E}">
        <p14:creationId xmlns:p14="http://schemas.microsoft.com/office/powerpoint/2010/main" val="340434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E64E-2EF5-4F42-A4B4-C65829B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600" y="2401323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State changed =&gt; New virtual tree created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The tree is compared or “diffed” with the previous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Calculates  the best possible way to apply the changes</a:t>
            </a:r>
          </a:p>
        </p:txBody>
      </p:sp>
    </p:spTree>
    <p:extLst>
      <p:ext uri="{BB962C8B-B14F-4D97-AF65-F5344CB8AC3E}">
        <p14:creationId xmlns:p14="http://schemas.microsoft.com/office/powerpoint/2010/main" val="364097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React use Virtual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E64E-2EF5-4F42-A4B4-C65829B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2990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React use observable pattern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Listen to state changes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New version of virtual DOM diffing with the old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Once react know what object are changed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It updated only the changed object on the real DOM</a:t>
            </a:r>
          </a:p>
        </p:txBody>
      </p:sp>
    </p:spTree>
    <p:extLst>
      <p:ext uri="{BB962C8B-B14F-4D97-AF65-F5344CB8AC3E}">
        <p14:creationId xmlns:p14="http://schemas.microsoft.com/office/powerpoint/2010/main" val="424249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DOM – batch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E64E-2EF5-4F42-A4B4-C65829B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439" y="2460910"/>
            <a:ext cx="11435703" cy="363651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React follow a batch update mechanism to update the real DOM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No manipulating the DOM every single change </a:t>
            </a:r>
          </a:p>
        </p:txBody>
      </p:sp>
    </p:spTree>
    <p:extLst>
      <p:ext uri="{BB962C8B-B14F-4D97-AF65-F5344CB8AC3E}">
        <p14:creationId xmlns:p14="http://schemas.microsoft.com/office/powerpoint/2010/main" val="375346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180DE8A2-73B1-4AFE-8FB9-BE4B66F39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E5ADB140-E61F-4DA4-A342-F5EF70772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394943"/>
            <a:ext cx="11288972" cy="816637"/>
          </a:xfrm>
          <a:effectLst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Virtual DOM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5AE03A-3791-AC4A-B446-D3B6D83E8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903" y="2337461"/>
            <a:ext cx="10616289" cy="369186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914685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Reconciliation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56F5D62-3789-4851-A6F4-938AFE63F9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261246"/>
              </p:ext>
            </p:extLst>
          </p:nvPr>
        </p:nvGraphicFramePr>
        <p:xfrm>
          <a:off x="819150" y="2494722"/>
          <a:ext cx="10553700" cy="3364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987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Reconciliation – The Diffing Algorithm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56903C-CF67-3045-A8FE-6C4A7CAC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323887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Root element type – different ?</a:t>
            </a:r>
            <a:r>
              <a:rPr lang="he-IL" sz="2600" dirty="0"/>
              <a:t> </a:t>
            </a:r>
            <a:endParaRPr lang="en-US" sz="2600" dirty="0"/>
          </a:p>
          <a:p>
            <a:pPr>
              <a:lnSpc>
                <a:spcPct val="150000"/>
              </a:lnSpc>
            </a:pPr>
            <a:r>
              <a:rPr lang="en-US" sz="2600" dirty="0"/>
              <a:t>DOM element same type, check the attribute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Children's compare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Using the Key </a:t>
            </a:r>
          </a:p>
        </p:txBody>
      </p:sp>
    </p:spTree>
    <p:extLst>
      <p:ext uri="{BB962C8B-B14F-4D97-AF65-F5344CB8AC3E}">
        <p14:creationId xmlns:p14="http://schemas.microsoft.com/office/powerpoint/2010/main" val="172945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840" y="2527265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React Official Docs - https://</a:t>
            </a:r>
            <a:r>
              <a:rPr lang="en-US" sz="2600" dirty="0" err="1"/>
              <a:t>react.dev</a:t>
            </a:r>
            <a:r>
              <a:rPr lang="en-US" sz="26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5285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Reconciliation – Children's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747321-54A9-2742-844C-A48927290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71" y="2413000"/>
            <a:ext cx="5426034" cy="3632200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600" dirty="0"/>
              <a:t>React iterates both lists and generate mutation over the diff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05B1B1-7F99-284C-997A-A1797CD06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206" y="2413000"/>
            <a:ext cx="4674639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100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Reconciliation – Children's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747321-54A9-2742-844C-A48927290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600" dirty="0"/>
              <a:t>React will Mutate every child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ED0183-ED07-1C43-A78C-CFAAFC0EE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458" y="2413000"/>
            <a:ext cx="4842135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6406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D67ADF-DDE4-A442-A102-86D54BA94A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21" b="-1"/>
          <a:stretch/>
        </p:blipFill>
        <p:spPr>
          <a:xfrm>
            <a:off x="1143925" y="643467"/>
            <a:ext cx="990414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1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F4417-A07C-CB4A-9AEA-618D1E5D6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A higher-order component is a function that takes a component and returns a new component.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Reuse Logic</a:t>
            </a:r>
          </a:p>
        </p:txBody>
      </p:sp>
    </p:spTree>
    <p:extLst>
      <p:ext uri="{BB962C8B-B14F-4D97-AF65-F5344CB8AC3E}">
        <p14:creationId xmlns:p14="http://schemas.microsoft.com/office/powerpoint/2010/main" val="92149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F4417-A07C-CB4A-9AEA-618D1E5D6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Take a Component as argument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Return Component</a:t>
            </a:r>
          </a:p>
        </p:txBody>
      </p:sp>
    </p:spTree>
    <p:extLst>
      <p:ext uri="{BB962C8B-B14F-4D97-AF65-F5344CB8AC3E}">
        <p14:creationId xmlns:p14="http://schemas.microsoft.com/office/powerpoint/2010/main" val="101926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sucks ?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960" y="2530545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 It’s hard to reuse stateful logic between components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 Complex components become hard to understand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 Classes confuse both people and machines</a:t>
            </a:r>
          </a:p>
        </p:txBody>
      </p:sp>
    </p:spTree>
    <p:extLst>
      <p:ext uri="{BB962C8B-B14F-4D97-AF65-F5344CB8AC3E}">
        <p14:creationId xmlns:p14="http://schemas.microsoft.com/office/powerpoint/2010/main" val="426471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E0D4A3-ECB8-4689-ABDB-9CE848CE8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Hooks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854772B-9C8F-4037-89E0-3A45208AB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1576408"/>
            <a:ext cx="10917814" cy="4638125"/>
          </a:xfrm>
          <a:custGeom>
            <a:avLst/>
            <a:gdLst>
              <a:gd name="connsiteX0" fmla="*/ 5441025 w 10917814"/>
              <a:gd name="connsiteY0" fmla="*/ 0 h 4638125"/>
              <a:gd name="connsiteX1" fmla="*/ 5453725 w 10917814"/>
              <a:gd name="connsiteY1" fmla="*/ 0 h 4638125"/>
              <a:gd name="connsiteX2" fmla="*/ 5464308 w 10917814"/>
              <a:gd name="connsiteY2" fmla="*/ 0 h 4638125"/>
              <a:gd name="connsiteX3" fmla="*/ 5477009 w 10917814"/>
              <a:gd name="connsiteY3" fmla="*/ 4762 h 4638125"/>
              <a:gd name="connsiteX4" fmla="*/ 5489708 w 10917814"/>
              <a:gd name="connsiteY4" fmla="*/ 9525 h 4638125"/>
              <a:gd name="connsiteX5" fmla="*/ 5498175 w 10917814"/>
              <a:gd name="connsiteY5" fmla="*/ 12700 h 4638125"/>
              <a:gd name="connsiteX6" fmla="*/ 5865801 w 10917814"/>
              <a:gd name="connsiteY6" fmla="*/ 288419 h 4638125"/>
              <a:gd name="connsiteX7" fmla="*/ 10765009 w 10917814"/>
              <a:gd name="connsiteY7" fmla="*/ 288419 h 4638125"/>
              <a:gd name="connsiteX8" fmla="*/ 10917814 w 10917814"/>
              <a:gd name="connsiteY8" fmla="*/ 441224 h 4638125"/>
              <a:gd name="connsiteX9" fmla="*/ 10917814 w 10917814"/>
              <a:gd name="connsiteY9" fmla="*/ 4485320 h 4638125"/>
              <a:gd name="connsiteX10" fmla="*/ 10765009 w 10917814"/>
              <a:gd name="connsiteY10" fmla="*/ 4638125 h 4638125"/>
              <a:gd name="connsiteX11" fmla="*/ 152805 w 10917814"/>
              <a:gd name="connsiteY11" fmla="*/ 4638125 h 4638125"/>
              <a:gd name="connsiteX12" fmla="*/ 0 w 10917814"/>
              <a:gd name="connsiteY12" fmla="*/ 4485320 h 4638125"/>
              <a:gd name="connsiteX13" fmla="*/ 0 w 10917814"/>
              <a:gd name="connsiteY13" fmla="*/ 441224 h 4638125"/>
              <a:gd name="connsiteX14" fmla="*/ 152805 w 10917814"/>
              <a:gd name="connsiteY14" fmla="*/ 288419 h 4638125"/>
              <a:gd name="connsiteX15" fmla="*/ 5041650 w 10917814"/>
              <a:gd name="connsiteY15" fmla="*/ 288419 h 4638125"/>
              <a:gd name="connsiteX16" fmla="*/ 5409275 w 10917814"/>
              <a:gd name="connsiteY16" fmla="*/ 12700 h 4638125"/>
              <a:gd name="connsiteX17" fmla="*/ 5417742 w 10917814"/>
              <a:gd name="connsiteY17" fmla="*/ 9525 h 4638125"/>
              <a:gd name="connsiteX18" fmla="*/ 5430442 w 10917814"/>
              <a:gd name="connsiteY18" fmla="*/ 4762 h 46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917814" h="4638125">
                <a:moveTo>
                  <a:pt x="5441025" y="0"/>
                </a:moveTo>
                <a:lnTo>
                  <a:pt x="5453725" y="0"/>
                </a:lnTo>
                <a:lnTo>
                  <a:pt x="5464308" y="0"/>
                </a:lnTo>
                <a:lnTo>
                  <a:pt x="5477009" y="4762"/>
                </a:lnTo>
                <a:lnTo>
                  <a:pt x="5489708" y="9525"/>
                </a:lnTo>
                <a:lnTo>
                  <a:pt x="5498175" y="12700"/>
                </a:lnTo>
                <a:lnTo>
                  <a:pt x="5865801" y="288419"/>
                </a:lnTo>
                <a:lnTo>
                  <a:pt x="10765009" y="288419"/>
                </a:lnTo>
                <a:cubicBezTo>
                  <a:pt x="10849401" y="288419"/>
                  <a:pt x="10917814" y="356832"/>
                  <a:pt x="10917814" y="441224"/>
                </a:cubicBezTo>
                <a:lnTo>
                  <a:pt x="10917814" y="4485320"/>
                </a:lnTo>
                <a:cubicBezTo>
                  <a:pt x="10917814" y="4569712"/>
                  <a:pt x="10849401" y="4638125"/>
                  <a:pt x="10765009" y="4638125"/>
                </a:cubicBezTo>
                <a:lnTo>
                  <a:pt x="152805" y="4638125"/>
                </a:lnTo>
                <a:cubicBezTo>
                  <a:pt x="68413" y="4638125"/>
                  <a:pt x="0" y="4569712"/>
                  <a:pt x="0" y="4485320"/>
                </a:cubicBezTo>
                <a:lnTo>
                  <a:pt x="0" y="441224"/>
                </a:lnTo>
                <a:cubicBezTo>
                  <a:pt x="0" y="356832"/>
                  <a:pt x="68413" y="288419"/>
                  <a:pt x="152805" y="288419"/>
                </a:cubicBezTo>
                <a:lnTo>
                  <a:pt x="5041650" y="288419"/>
                </a:lnTo>
                <a:lnTo>
                  <a:pt x="5409275" y="12700"/>
                </a:lnTo>
                <a:lnTo>
                  <a:pt x="5417742" y="9525"/>
                </a:lnTo>
                <a:lnTo>
                  <a:pt x="5430442" y="4762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732" y="2222287"/>
            <a:ext cx="9966953" cy="3636511"/>
          </a:xfrm>
          <a:effectLst/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000" dirty="0"/>
              <a:t>React Hooks are functions that let us hook into the React state and lifecycle features from function components</a:t>
            </a:r>
          </a:p>
        </p:txBody>
      </p:sp>
    </p:spTree>
    <p:extLst>
      <p:ext uri="{BB962C8B-B14F-4D97-AF65-F5344CB8AC3E}">
        <p14:creationId xmlns:p14="http://schemas.microsoft.com/office/powerpoint/2010/main" val="407698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Rules of Hooks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95C882B-7BD7-418F-9103-EB18B60E36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718688"/>
              </p:ext>
            </p:extLst>
          </p:nvPr>
        </p:nvGraphicFramePr>
        <p:xfrm>
          <a:off x="819150" y="2548647"/>
          <a:ext cx="10553700" cy="3310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626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useState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00725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Managing state inside function component</a:t>
            </a:r>
          </a:p>
        </p:txBody>
      </p:sp>
    </p:spTree>
    <p:extLst>
      <p:ext uri="{BB962C8B-B14F-4D97-AF65-F5344CB8AC3E}">
        <p14:creationId xmlns:p14="http://schemas.microsoft.com/office/powerpoint/2010/main" val="425317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useEffect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68645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For side effects – event handlers, async request, </a:t>
            </a:r>
            <a:r>
              <a:rPr lang="en-US" sz="3200" dirty="0" err="1"/>
              <a:t>etc</a:t>
            </a:r>
            <a:r>
              <a:rPr lang="en-US" sz="3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6589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VS Angular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9F88D89-CEFF-B74C-BA64-8A12050857E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32BAFF-4876-6F4F-B23C-17C7106BF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0610" y="4532020"/>
            <a:ext cx="1587500" cy="158750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30DC63-831C-DE46-A36C-F43203AA9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6182" y="4532020"/>
            <a:ext cx="2448234" cy="173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4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HOC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F4417-A07C-CB4A-9AEA-618D1E5D6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Sync - check if token exist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Async – Validate the token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Return the relevant component</a:t>
            </a:r>
          </a:p>
        </p:txBody>
      </p:sp>
    </p:spTree>
    <p:extLst>
      <p:ext uri="{BB962C8B-B14F-4D97-AF65-F5344CB8AC3E}">
        <p14:creationId xmlns:p14="http://schemas.microsoft.com/office/powerpoint/2010/main" val="244585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useEffect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68645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For side effects – event handlers, async request, </a:t>
            </a:r>
            <a:r>
              <a:rPr lang="en-US" sz="3200" dirty="0" err="1"/>
              <a:t>etc</a:t>
            </a:r>
            <a:r>
              <a:rPr lang="en-US" sz="3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7948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3200">
                <a:solidFill>
                  <a:schemeClr val="tx1"/>
                </a:solidFill>
              </a:rPr>
              <a:t>useRef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751" y="1218475"/>
            <a:ext cx="6080050" cy="4421051"/>
          </a:xfrm>
          <a:effectLst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/>
              <a:t>Access the DOM directly</a:t>
            </a:r>
          </a:p>
          <a:p>
            <a:pPr marL="0" indent="0">
              <a:buNone/>
            </a:pPr>
            <a:r>
              <a:rPr lang="en-US" sz="1600"/>
              <a:t>Mutating ref</a:t>
            </a:r>
          </a:p>
        </p:txBody>
      </p:sp>
    </p:spTree>
    <p:extLst>
      <p:ext uri="{BB962C8B-B14F-4D97-AF65-F5344CB8AC3E}">
        <p14:creationId xmlns:p14="http://schemas.microsoft.com/office/powerpoint/2010/main" val="338572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610F818-219E-491F-887F-B078103BA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3739895"/>
            <a:ext cx="12192000" cy="3118104"/>
          </a:xfrm>
          <a:custGeom>
            <a:avLst/>
            <a:gdLst>
              <a:gd name="connsiteX0" fmla="*/ 0 w 12192000"/>
              <a:gd name="connsiteY0" fmla="*/ 0 h 3118104"/>
              <a:gd name="connsiteX1" fmla="*/ 3676329 w 12192000"/>
              <a:gd name="connsiteY1" fmla="*/ 0 h 3118104"/>
              <a:gd name="connsiteX2" fmla="*/ 5595257 w 12192000"/>
              <a:gd name="connsiteY2" fmla="*/ 0 h 3118104"/>
              <a:gd name="connsiteX3" fmla="*/ 5672349 w 12192000"/>
              <a:gd name="connsiteY3" fmla="*/ 0 h 3118104"/>
              <a:gd name="connsiteX4" fmla="*/ 6053347 w 12192000"/>
              <a:gd name="connsiteY4" fmla="*/ 263783 h 3118104"/>
              <a:gd name="connsiteX5" fmla="*/ 6061813 w 12192000"/>
              <a:gd name="connsiteY5" fmla="*/ 266713 h 3118104"/>
              <a:gd name="connsiteX6" fmla="*/ 6074513 w 12192000"/>
              <a:gd name="connsiteY6" fmla="*/ 271110 h 3118104"/>
              <a:gd name="connsiteX7" fmla="*/ 6087212 w 12192000"/>
              <a:gd name="connsiteY7" fmla="*/ 275506 h 3118104"/>
              <a:gd name="connsiteX8" fmla="*/ 6097797 w 12192000"/>
              <a:gd name="connsiteY8" fmla="*/ 275506 h 3118104"/>
              <a:gd name="connsiteX9" fmla="*/ 6110496 w 12192000"/>
              <a:gd name="connsiteY9" fmla="*/ 275506 h 3118104"/>
              <a:gd name="connsiteX10" fmla="*/ 6121079 w 12192000"/>
              <a:gd name="connsiteY10" fmla="*/ 271110 h 3118104"/>
              <a:gd name="connsiteX11" fmla="*/ 6133779 w 12192000"/>
              <a:gd name="connsiteY11" fmla="*/ 266713 h 3118104"/>
              <a:gd name="connsiteX12" fmla="*/ 6142246 w 12192000"/>
              <a:gd name="connsiteY12" fmla="*/ 263783 h 3118104"/>
              <a:gd name="connsiteX13" fmla="*/ 6523247 w 12192000"/>
              <a:gd name="connsiteY13" fmla="*/ 0 h 3118104"/>
              <a:gd name="connsiteX14" fmla="*/ 6596743 w 12192000"/>
              <a:gd name="connsiteY14" fmla="*/ 0 h 3118104"/>
              <a:gd name="connsiteX15" fmla="*/ 12186115 w 12192000"/>
              <a:gd name="connsiteY15" fmla="*/ 0 h 3118104"/>
              <a:gd name="connsiteX16" fmla="*/ 12192000 w 12192000"/>
              <a:gd name="connsiteY16" fmla="*/ 0 h 3118104"/>
              <a:gd name="connsiteX17" fmla="*/ 12192000 w 12192000"/>
              <a:gd name="connsiteY17" fmla="*/ 3118104 h 3118104"/>
              <a:gd name="connsiteX18" fmla="*/ 7728858 w 12192000"/>
              <a:gd name="connsiteY18" fmla="*/ 3118104 h 3118104"/>
              <a:gd name="connsiteX19" fmla="*/ 6596743 w 12192000"/>
              <a:gd name="connsiteY19" fmla="*/ 3118104 h 3118104"/>
              <a:gd name="connsiteX20" fmla="*/ 5595257 w 12192000"/>
              <a:gd name="connsiteY20" fmla="*/ 3118104 h 3118104"/>
              <a:gd name="connsiteX21" fmla="*/ 2906487 w 12192000"/>
              <a:gd name="connsiteY21" fmla="*/ 3118104 h 3118104"/>
              <a:gd name="connsiteX22" fmla="*/ 0 w 12192000"/>
              <a:gd name="connsiteY22" fmla="*/ 3118104 h 3118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2000" h="3118104">
                <a:moveTo>
                  <a:pt x="0" y="0"/>
                </a:moveTo>
                <a:lnTo>
                  <a:pt x="3676329" y="0"/>
                </a:lnTo>
                <a:lnTo>
                  <a:pt x="5595257" y="0"/>
                </a:lnTo>
                <a:lnTo>
                  <a:pt x="5672349" y="0"/>
                </a:lnTo>
                <a:lnTo>
                  <a:pt x="6053347" y="263783"/>
                </a:lnTo>
                <a:lnTo>
                  <a:pt x="6061813" y="266713"/>
                </a:lnTo>
                <a:lnTo>
                  <a:pt x="6074513" y="271110"/>
                </a:lnTo>
                <a:lnTo>
                  <a:pt x="6087212" y="275506"/>
                </a:lnTo>
                <a:lnTo>
                  <a:pt x="6097797" y="275506"/>
                </a:lnTo>
                <a:lnTo>
                  <a:pt x="6110496" y="275506"/>
                </a:lnTo>
                <a:lnTo>
                  <a:pt x="6121079" y="271110"/>
                </a:lnTo>
                <a:lnTo>
                  <a:pt x="6133779" y="266713"/>
                </a:lnTo>
                <a:lnTo>
                  <a:pt x="6142246" y="263783"/>
                </a:lnTo>
                <a:lnTo>
                  <a:pt x="6523247" y="0"/>
                </a:lnTo>
                <a:lnTo>
                  <a:pt x="6596743" y="0"/>
                </a:lnTo>
                <a:lnTo>
                  <a:pt x="12186115" y="0"/>
                </a:lnTo>
                <a:lnTo>
                  <a:pt x="12192000" y="0"/>
                </a:lnTo>
                <a:lnTo>
                  <a:pt x="12192000" y="3118104"/>
                </a:lnTo>
                <a:lnTo>
                  <a:pt x="7728858" y="3118104"/>
                </a:lnTo>
                <a:lnTo>
                  <a:pt x="6596743" y="3118104"/>
                </a:lnTo>
                <a:lnTo>
                  <a:pt x="5595257" y="3118104"/>
                </a:lnTo>
                <a:lnTo>
                  <a:pt x="2906487" y="3118104"/>
                </a:lnTo>
                <a:lnTo>
                  <a:pt x="0" y="3118104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080386"/>
            <a:ext cx="10572000" cy="13887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600">
                <a:solidFill>
                  <a:srgbClr val="FFFFFF"/>
                </a:solidFill>
              </a:rPr>
              <a:t>Controller components vs uncontrolled</a:t>
            </a:r>
          </a:p>
        </p:txBody>
      </p:sp>
      <p:sp>
        <p:nvSpPr>
          <p:cNvPr id="24" name="Rounded Rectangle 16">
            <a:extLst>
              <a:ext uri="{FF2B5EF4-FFF2-40B4-BE49-F238E27FC236}">
                <a16:creationId xmlns:a16="http://schemas.microsoft.com/office/drawing/2014/main" id="{5A086AAD-1108-41EB-A7C9-5E22CA942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10472" y="643464"/>
            <a:ext cx="7757804" cy="2817491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94DC70E-DB4C-85BF-942C-AC12A8BA7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0063" y="884810"/>
            <a:ext cx="4962682" cy="232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962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useCallback</a:t>
            </a:r>
            <a:r>
              <a:rPr lang="en-US" dirty="0"/>
              <a:t> &amp; </a:t>
            </a:r>
            <a:r>
              <a:rPr lang="en-US" dirty="0" err="1"/>
              <a:t>useMemo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68645"/>
            <a:ext cx="10554574" cy="3636511"/>
          </a:xfrm>
        </p:spPr>
        <p:txBody>
          <a:bodyPr>
            <a:normAutofit/>
          </a:bodyPr>
          <a:lstStyle/>
          <a:p>
            <a:r>
              <a:rPr lang="en-US" dirty="0"/>
              <a:t>The React </a:t>
            </a:r>
            <a:r>
              <a:rPr lang="en-US" dirty="0" err="1"/>
              <a:t>useCallback</a:t>
            </a:r>
            <a:r>
              <a:rPr lang="en-US" dirty="0"/>
              <a:t> Hook returns a </a:t>
            </a:r>
            <a:r>
              <a:rPr lang="en-US" dirty="0" err="1"/>
              <a:t>memoized</a:t>
            </a:r>
            <a:r>
              <a:rPr lang="en-US" dirty="0"/>
              <a:t> callback function.</a:t>
            </a:r>
          </a:p>
          <a:p>
            <a:r>
              <a:rPr lang="en-US" dirty="0"/>
              <a:t>The React </a:t>
            </a:r>
            <a:r>
              <a:rPr lang="en-US" dirty="0" err="1"/>
              <a:t>useMemo</a:t>
            </a:r>
            <a:r>
              <a:rPr lang="en-US" dirty="0"/>
              <a:t> Hook returns a </a:t>
            </a:r>
            <a:r>
              <a:rPr lang="en-US" dirty="0" err="1"/>
              <a:t>memoized</a:t>
            </a:r>
            <a:r>
              <a:rPr lang="en-US" dirty="0"/>
              <a:t> value.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17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C73C9-30F8-8B31-311F-A1FBF846B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Code splitting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BCC65-7CB2-4B92-BF37-A20301BB5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app grows, your bundle will grow too</a:t>
            </a:r>
          </a:p>
          <a:p>
            <a:r>
              <a:rPr lang="en-US" dirty="0"/>
              <a:t>“splitting” your bundle</a:t>
            </a:r>
          </a:p>
          <a:p>
            <a:r>
              <a:rPr lang="en-US" dirty="0"/>
              <a:t>Webpack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21780969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BF313-A649-F3F7-3F6C-AB732789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Suspense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D7480-D734-B53B-70D9-3BB4D83F4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Expiramental</a:t>
            </a:r>
            <a:r>
              <a:rPr lang="en-US" dirty="0"/>
              <a:t> </a:t>
            </a:r>
          </a:p>
          <a:p>
            <a:r>
              <a:rPr lang="en-US" dirty="0"/>
              <a:t>Suspense is not a data fetching library. It’s a mechanism for data fetching libraries</a:t>
            </a:r>
          </a:p>
          <a:p>
            <a:r>
              <a:rPr lang="en-US" dirty="0"/>
              <a:t>We should make it as easy as possible to build apps that start fast and stay fast</a:t>
            </a:r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Suspense</a:t>
            </a:r>
            <a:r>
              <a:rPr lang="en-US" dirty="0"/>
              <a:t> is a feature for managing asynchronous operations in a React app. It lets your components communicate to React that they’re waiting for some data.</a:t>
            </a:r>
          </a:p>
          <a:p>
            <a:pPr marL="0" indent="0">
              <a:buNone/>
            </a:pPr>
            <a:br>
              <a:rPr lang="en-US" dirty="0"/>
            </a:b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91349121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BF313-A649-F3F7-3F6C-AB732789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Suspense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D7480-D734-B53B-70D9-3BB4D83F4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Parallel data and view trees</a:t>
            </a:r>
          </a:p>
          <a:p>
            <a:r>
              <a:rPr lang="en-US" dirty="0"/>
              <a:t>Fetch in event handlers</a:t>
            </a:r>
          </a:p>
          <a:p>
            <a:r>
              <a:rPr lang="en-US" dirty="0"/>
              <a:t>Load data incrementally</a:t>
            </a:r>
          </a:p>
          <a:p>
            <a:r>
              <a:rPr lang="en-US" dirty="0"/>
              <a:t>Treat code like data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92809794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React.memo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E962A10-67DB-B989-9DBB-C96A67B8D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4801" y="2222500"/>
            <a:ext cx="3347534" cy="4286552"/>
          </a:xfrm>
        </p:spPr>
      </p:pic>
    </p:spTree>
    <p:extLst>
      <p:ext uri="{BB962C8B-B14F-4D97-AF65-F5344CB8AC3E}">
        <p14:creationId xmlns:p14="http://schemas.microsoft.com/office/powerpoint/2010/main" val="402502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React.memo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74EF1-7D8B-926B-4C2E-572DD8DDE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7145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002" y="784253"/>
            <a:ext cx="10571998" cy="970450"/>
          </a:xfrm>
        </p:spPr>
        <p:txBody>
          <a:bodyPr/>
          <a:lstStyle/>
          <a:p>
            <a:r>
              <a:rPr lang="en-US" dirty="0"/>
              <a:t>React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32BAFF-4876-6F4F-B23C-17C7106BF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25266" y="396287"/>
            <a:ext cx="2078338" cy="2078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6F38-27B4-F44A-9707-D0758F5AEC7E}"/>
              </a:ext>
            </a:extLst>
          </p:cNvPr>
          <p:cNvSpPr txBox="1"/>
          <p:nvPr/>
        </p:nvSpPr>
        <p:spPr>
          <a:xfrm>
            <a:off x="914400" y="2563511"/>
            <a:ext cx="39122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Google</a:t>
            </a:r>
          </a:p>
          <a:p>
            <a:endParaRPr lang="en-US" sz="2000" dirty="0"/>
          </a:p>
          <a:p>
            <a:r>
              <a:rPr lang="en-US" sz="2000" dirty="0"/>
              <a:t>JavaScript Framework</a:t>
            </a:r>
          </a:p>
          <a:p>
            <a:endParaRPr lang="en-US" sz="2000" dirty="0"/>
          </a:p>
          <a:p>
            <a:r>
              <a:rPr lang="en-US" sz="2000" dirty="0"/>
              <a:t>Full MVC</a:t>
            </a:r>
          </a:p>
          <a:p>
            <a:endParaRPr lang="en-US" sz="2000" dirty="0"/>
          </a:p>
          <a:p>
            <a:r>
              <a:rPr lang="en-US" sz="2000" dirty="0"/>
              <a:t>Regular DOM</a:t>
            </a:r>
          </a:p>
          <a:p>
            <a:endParaRPr lang="en-US" sz="2000" dirty="0"/>
          </a:p>
          <a:p>
            <a:r>
              <a:rPr lang="en-US" sz="2000" dirty="0"/>
              <a:t>Bi-Directional</a:t>
            </a:r>
          </a:p>
          <a:p>
            <a:endParaRPr lang="en-US" sz="2000" dirty="0"/>
          </a:p>
          <a:p>
            <a:r>
              <a:rPr lang="en-US" sz="2000" dirty="0"/>
              <a:t>TypeScript, HTML</a:t>
            </a:r>
          </a:p>
          <a:p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E147C4-F84A-8C4A-B4D3-A635DED76EEA}"/>
              </a:ext>
            </a:extLst>
          </p:cNvPr>
          <p:cNvSpPr txBox="1"/>
          <p:nvPr/>
        </p:nvSpPr>
        <p:spPr>
          <a:xfrm>
            <a:off x="3688552" y="2594289"/>
            <a:ext cx="39122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Facebook 2011</a:t>
            </a:r>
          </a:p>
          <a:p>
            <a:endParaRPr lang="en-US" sz="2000" dirty="0"/>
          </a:p>
          <a:p>
            <a:r>
              <a:rPr lang="en-US" sz="2000" dirty="0"/>
              <a:t>JavaScript Library</a:t>
            </a:r>
          </a:p>
          <a:p>
            <a:endParaRPr lang="en-US" sz="2000" dirty="0"/>
          </a:p>
          <a:p>
            <a:r>
              <a:rPr lang="en-US" sz="2000" dirty="0"/>
              <a:t>View</a:t>
            </a:r>
          </a:p>
          <a:p>
            <a:endParaRPr lang="en-US" sz="2000" dirty="0"/>
          </a:p>
          <a:p>
            <a:r>
              <a:rPr lang="en-US" sz="2000" dirty="0"/>
              <a:t>Virtual DOM</a:t>
            </a:r>
          </a:p>
          <a:p>
            <a:endParaRPr lang="en-US" sz="2000" dirty="0"/>
          </a:p>
          <a:p>
            <a:r>
              <a:rPr lang="en-US" sz="2000" dirty="0"/>
              <a:t>Uni-directional</a:t>
            </a:r>
          </a:p>
          <a:p>
            <a:endParaRPr lang="en-US" sz="2000" dirty="0"/>
          </a:p>
          <a:p>
            <a:r>
              <a:rPr lang="en-US" sz="2000" dirty="0"/>
              <a:t>JSX, JS, Typescript</a:t>
            </a:r>
          </a:p>
          <a:p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29EEC3F-5245-7A49-90C5-F88E925A7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318" y="2223692"/>
            <a:ext cx="2448234" cy="173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5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38" presetClass="exit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1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4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9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– Global State Management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71185"/>
            <a:ext cx="10554574" cy="363651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Inputs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Forms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Routing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Date pickers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Menus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Tabs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Filters</a:t>
            </a:r>
          </a:p>
          <a:p>
            <a:pPr>
              <a:lnSpc>
                <a:spcPct val="150000"/>
              </a:lnSpc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04846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/>
              <a:t>Problem – Global State Management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036" y="2328862"/>
            <a:ext cx="3835583" cy="3632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8800" dirty="0"/>
              <a:t>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49B116-FC3C-6040-A4B4-09C77B35B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072" y="2413000"/>
            <a:ext cx="4266906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0935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0" y="2671702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The application has a </a:t>
            </a:r>
            <a:r>
              <a:rPr lang="en-US" sz="2600" i="1" dirty="0"/>
              <a:t>central / root</a:t>
            </a:r>
            <a:r>
              <a:rPr lang="en-US" sz="2600" dirty="0"/>
              <a:t> state.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A state change triggers View updates.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Only special functions can change the state.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A user interaction triggers these special, state changing functions.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Only one change takes place at a time.</a:t>
            </a:r>
          </a:p>
        </p:txBody>
      </p:sp>
    </p:spTree>
    <p:extLst>
      <p:ext uri="{BB962C8B-B14F-4D97-AF65-F5344CB8AC3E}">
        <p14:creationId xmlns:p14="http://schemas.microsoft.com/office/powerpoint/2010/main" val="232452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C71BF4-4A98-DF02-F7DE-A52570847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B55872-C38A-042A-0B6C-F9745A31A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Redux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2E0FB43-F752-7838-FEBD-D7B26D605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280472" y="1031066"/>
            <a:ext cx="6268062" cy="462269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769311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71635-C500-1770-05B2-BE21D22E1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6BAE1-B566-0582-CAE9-8967AEE3E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Store</a:t>
            </a:r>
            <a:r>
              <a:rPr lang="en-US" dirty="0"/>
              <a:t> – The centralized container that holds the entire application's state.</a:t>
            </a:r>
          </a:p>
          <a:p>
            <a:r>
              <a:rPr lang="en-US" b="1" dirty="0"/>
              <a:t>State</a:t>
            </a:r>
            <a:r>
              <a:rPr lang="en-US" dirty="0"/>
              <a:t> – The current snapshot of data stored in Redux, managed globally.</a:t>
            </a:r>
          </a:p>
          <a:p>
            <a:r>
              <a:rPr lang="en-US" b="1" dirty="0"/>
              <a:t>Dispatch</a:t>
            </a:r>
            <a:r>
              <a:rPr lang="en-US" dirty="0"/>
              <a:t> – The function used to send actions to update the state.</a:t>
            </a:r>
          </a:p>
          <a:p>
            <a:r>
              <a:rPr lang="en-US" b="1" dirty="0"/>
              <a:t>Reducer</a:t>
            </a:r>
            <a:r>
              <a:rPr lang="en-US" dirty="0"/>
              <a:t> – A pure function that determines how the state changes based on actions</a:t>
            </a:r>
          </a:p>
          <a:p>
            <a:r>
              <a:rPr lang="en-US" b="1" dirty="0"/>
              <a:t>Action</a:t>
            </a:r>
            <a:r>
              <a:rPr lang="en-US" dirty="0"/>
              <a:t> – A plain JavaScript object describing what change should happen in the state.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07996118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71C26-3DE6-8752-B5CF-FAD300AB8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ADCC6-8982-0BB9-ABF4-F6737C763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What is Redux Toolkit?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Official, recommended way to write Redux logic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Simplifies Redux usage by reducing boilerplate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Includes utilities for state management, immutability, and async logic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Optimized for better performance and developer experience</a:t>
            </a:r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86554464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D5190-A161-554E-25A0-AE1B48F28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49876-9055-98D9-A288-C1232F56C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D55F7-7DE6-B923-A667-321A074CD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Why Redux Toolkit?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Provides a simple and powerful API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Reduces complexity with </a:t>
            </a:r>
            <a:r>
              <a:rPr lang="en-US" dirty="0" err="1"/>
              <a:t>createSlice</a:t>
            </a:r>
            <a:r>
              <a:rPr lang="en-US" dirty="0"/>
              <a:t> and </a:t>
            </a:r>
            <a:r>
              <a:rPr lang="en-US" dirty="0" err="1"/>
              <a:t>configureStore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Built-in support for immutability with Immer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Streamlined async logic with </a:t>
            </a:r>
            <a:r>
              <a:rPr lang="en-US" dirty="0" err="1"/>
              <a:t>createAsyncThunk</a:t>
            </a:r>
            <a:endParaRPr lang="en-US" dirty="0"/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71219451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D3E2B-77AD-5ABC-3343-D9C42AA1D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21709-7E22-7859-A9D5-83F36BE40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49530-0F85-D70B-54CA-B2043EABA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 err="1"/>
              <a:t>createSlice</a:t>
            </a:r>
            <a:r>
              <a:rPr lang="en-US" dirty="0"/>
              <a:t>: Simplifies reducer and action creation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err="1"/>
              <a:t>configureStore</a:t>
            </a:r>
            <a:r>
              <a:rPr lang="en-US" dirty="0"/>
              <a:t>: Simplifies store setup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err="1"/>
              <a:t>createAsyncThunk</a:t>
            </a:r>
            <a:r>
              <a:rPr lang="en-US" dirty="0"/>
              <a:t>: Streamlines async logic (e.g., API calls)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Middleware and </a:t>
            </a:r>
            <a:r>
              <a:rPr lang="en-US" dirty="0" err="1"/>
              <a:t>DevTools</a:t>
            </a:r>
            <a:r>
              <a:rPr lang="en-US" dirty="0"/>
              <a:t> are built-in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Better default settings and performance optimizations</a:t>
            </a:r>
          </a:p>
          <a:p>
            <a:pPr>
              <a:buFont typeface="Courier New" panose="02070309020205020404" pitchFamily="49" charset="0"/>
              <a:buChar char="o"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24009273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B8AD9-992E-EE7B-A937-DFD137959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DB031-7486-DE26-4C3D-EB7118BBA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Setting Up Redux Toolkit</a:t>
            </a:r>
            <a:endParaRPr lang="en-I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C853C5-3C62-AFEA-0FF5-C1F12208D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 @</a:t>
            </a:r>
            <a:r>
              <a:rPr lang="en-US" dirty="0" err="1"/>
              <a:t>reduxjs</a:t>
            </a:r>
            <a:r>
              <a:rPr lang="en-US" dirty="0"/>
              <a:t>/toolkit react-redux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0858066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E6013-90C9-EDDC-9FD7-725E1F9FC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Configure store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BA6F50-09A6-AE40-3D34-78D9394C951D}"/>
              </a:ext>
            </a:extLst>
          </p:cNvPr>
          <p:cNvSpPr txBox="1"/>
          <p:nvPr/>
        </p:nvSpPr>
        <p:spPr>
          <a:xfrm>
            <a:off x="5815781" y="2054881"/>
            <a:ext cx="6105832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import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{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configureStore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}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from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A6E22E"/>
                </a:solidFill>
                <a:effectLst/>
                <a:latin typeface="system-ui"/>
              </a:rPr>
              <a:t>'@</a:t>
            </a:r>
            <a:r>
              <a:rPr lang="en-US" b="0" i="0" dirty="0" err="1">
                <a:solidFill>
                  <a:srgbClr val="A6E22E"/>
                </a:solidFill>
                <a:effectLst/>
                <a:latin typeface="system-ui"/>
              </a:rPr>
              <a:t>reduxjs</a:t>
            </a:r>
            <a:r>
              <a:rPr lang="en-US" b="0" i="0" dirty="0">
                <a:solidFill>
                  <a:srgbClr val="A6E22E"/>
                </a:solidFill>
                <a:effectLst/>
                <a:latin typeface="system-ui"/>
              </a:rPr>
              <a:t>/toolkit'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store = 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ystem-ui"/>
              </a:rPr>
              <a:t>configureStore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({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reducer: {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posts: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postsReducer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comments: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commentsReducer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users: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usersReducer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}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})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// Infer the `</a:t>
            </a:r>
            <a:r>
              <a:rPr lang="en-US" b="0" i="0" dirty="0" err="1">
                <a:solidFill>
                  <a:srgbClr val="C6CAD2"/>
                </a:solidFill>
                <a:effectLst/>
                <a:latin typeface="system-ui"/>
              </a:rPr>
              <a:t>RootState</a:t>
            </a: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`, `</a:t>
            </a:r>
            <a:r>
              <a:rPr lang="en-US" b="0" i="0" dirty="0" err="1">
                <a:solidFill>
                  <a:srgbClr val="C6CAD2"/>
                </a:solidFill>
                <a:effectLst/>
                <a:latin typeface="system-ui"/>
              </a:rPr>
              <a:t>AppDispatch</a:t>
            </a: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`, and `AppStore` types from the store itself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type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RootState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=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ReturnType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&lt;</a:t>
            </a:r>
            <a:r>
              <a:rPr lang="en-US" b="0" i="0" dirty="0" err="1">
                <a:solidFill>
                  <a:srgbClr val="F92672"/>
                </a:solidFill>
                <a:effectLst/>
                <a:latin typeface="system-ui"/>
              </a:rPr>
              <a:t>typeof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store.getState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&gt;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// Inferred type: {posts: </a:t>
            </a:r>
            <a:r>
              <a:rPr lang="en-US" b="0" i="0" dirty="0" err="1">
                <a:solidFill>
                  <a:srgbClr val="C6CAD2"/>
                </a:solidFill>
                <a:effectLst/>
                <a:latin typeface="system-ui"/>
              </a:rPr>
              <a:t>PostsState</a:t>
            </a: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, comments: </a:t>
            </a:r>
            <a:r>
              <a:rPr lang="en-US" b="0" i="0" dirty="0" err="1">
                <a:solidFill>
                  <a:srgbClr val="C6CAD2"/>
                </a:solidFill>
                <a:effectLst/>
                <a:latin typeface="system-ui"/>
              </a:rPr>
              <a:t>CommentsState</a:t>
            </a: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, users: </a:t>
            </a:r>
            <a:r>
              <a:rPr lang="en-US" b="0" i="0" dirty="0" err="1">
                <a:solidFill>
                  <a:srgbClr val="C6CAD2"/>
                </a:solidFill>
                <a:effectLst/>
                <a:latin typeface="system-ui"/>
              </a:rPr>
              <a:t>UsersState</a:t>
            </a: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}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type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AppDispatch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= </a:t>
            </a:r>
            <a:r>
              <a:rPr lang="en-US" b="0" i="0" dirty="0" err="1">
                <a:solidFill>
                  <a:srgbClr val="F92672"/>
                </a:solidFill>
                <a:effectLst/>
                <a:latin typeface="system-ui"/>
              </a:rPr>
              <a:t>typeof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store.dispatch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type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AppStore = </a:t>
            </a:r>
            <a:r>
              <a:rPr lang="en-US" b="0" i="0" dirty="0" err="1">
                <a:solidFill>
                  <a:srgbClr val="F92672"/>
                </a:solidFill>
                <a:effectLst/>
                <a:latin typeface="system-ui"/>
              </a:rPr>
              <a:t>typeof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store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endParaRPr lang="en-US" b="0" i="0" dirty="0">
              <a:effectLst/>
              <a:latin typeface="system-ui"/>
            </a:endParaRPr>
          </a:p>
          <a:p>
            <a:br>
              <a:rPr lang="en-US" dirty="0"/>
            </a:br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D7154E-C530-FDFD-366B-7DEDDB23FEF9}"/>
              </a:ext>
            </a:extLst>
          </p:cNvPr>
          <p:cNvSpPr txBox="1"/>
          <p:nvPr/>
        </p:nvSpPr>
        <p:spPr>
          <a:xfrm>
            <a:off x="1971368" y="3938270"/>
            <a:ext cx="6105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app/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store.ts</a:t>
            </a: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  <a:p>
            <a:pPr algn="l" rtl="0"/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3951897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703181"/>
            <a:ext cx="10554574" cy="3636511"/>
          </a:xfrm>
        </p:spPr>
        <p:txBody>
          <a:bodyPr>
            <a:noAutofit/>
          </a:bodyPr>
          <a:lstStyle/>
          <a:p>
            <a:r>
              <a:rPr lang="en-US" sz="2300" dirty="0"/>
              <a:t>React is a JavaScript library - one of the most popular ones, with </a:t>
            </a:r>
            <a:r>
              <a:rPr lang="en-US" sz="23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over 140,000 stars on GitHub</a:t>
            </a:r>
            <a:endParaRPr lang="en-US" sz="2300" dirty="0"/>
          </a:p>
          <a:p>
            <a:r>
              <a:rPr lang="en-US" sz="2300" dirty="0"/>
              <a:t>Open-source project</a:t>
            </a:r>
          </a:p>
          <a:p>
            <a:r>
              <a:rPr lang="en-US" sz="2300" dirty="0"/>
              <a:t>React is used to build user interfaces (UI) on the front end.</a:t>
            </a:r>
          </a:p>
          <a:p>
            <a:r>
              <a:rPr lang="en-US" sz="2300" dirty="0"/>
              <a:t>View layer</a:t>
            </a:r>
          </a:p>
          <a:p>
            <a:r>
              <a:rPr lang="en-US" sz="2300" dirty="0"/>
              <a:t>Declarative</a:t>
            </a:r>
          </a:p>
          <a:p>
            <a:r>
              <a:rPr lang="en-US" sz="2300" dirty="0"/>
              <a:t>Efficient</a:t>
            </a:r>
          </a:p>
          <a:p>
            <a:r>
              <a:rPr lang="en-US" sz="2300" dirty="0"/>
              <a:t>Component based</a:t>
            </a:r>
          </a:p>
        </p:txBody>
      </p:sp>
    </p:spTree>
    <p:extLst>
      <p:ext uri="{BB962C8B-B14F-4D97-AF65-F5344CB8AC3E}">
        <p14:creationId xmlns:p14="http://schemas.microsoft.com/office/powerpoint/2010/main" val="526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A4399-1B34-E71A-1038-5D46A1123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B00A8-DB9A-49D5-A656-96E2FC2B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Creating Hooks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B68079-4B75-4A51-E598-3EEE464D63E2}"/>
              </a:ext>
            </a:extLst>
          </p:cNvPr>
          <p:cNvSpPr txBox="1"/>
          <p:nvPr/>
        </p:nvSpPr>
        <p:spPr>
          <a:xfrm>
            <a:off x="1971368" y="3938270"/>
            <a:ext cx="61058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app/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hooks.ts</a:t>
            </a: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  <a:p>
            <a:pPr algn="l" rtl="0"/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  <a:p>
            <a:pPr algn="l" rtl="0"/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4C6C4F-93E9-F890-B2E3-306DCE5B26F0}"/>
              </a:ext>
            </a:extLst>
          </p:cNvPr>
          <p:cNvSpPr txBox="1"/>
          <p:nvPr/>
        </p:nvSpPr>
        <p:spPr>
          <a:xfrm>
            <a:off x="3957484" y="3279508"/>
            <a:ext cx="823451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import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{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useDispatch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useSelector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}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from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'react-redux'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import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type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{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AppDispatch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RootState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}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from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'./store'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C6CAD2"/>
                </a:solidFill>
                <a:effectLst/>
                <a:latin typeface="SFMono-Regular"/>
              </a:rPr>
              <a:t>// Use throughout your app instead of plain `</a:t>
            </a:r>
            <a:r>
              <a:rPr lang="en-US" b="0" i="0" dirty="0" err="1">
                <a:solidFill>
                  <a:srgbClr val="C6CAD2"/>
                </a:solidFill>
                <a:effectLst/>
                <a:latin typeface="SFMono-Regular"/>
              </a:rPr>
              <a:t>useDispatch</a:t>
            </a:r>
            <a:r>
              <a:rPr lang="en-US" b="0" i="0" dirty="0">
                <a:solidFill>
                  <a:srgbClr val="C6CAD2"/>
                </a:solidFill>
                <a:effectLst/>
                <a:latin typeface="SFMono-Regular"/>
              </a:rPr>
              <a:t>` and `</a:t>
            </a:r>
            <a:r>
              <a:rPr lang="en-US" b="0" i="0" dirty="0" err="1">
                <a:solidFill>
                  <a:srgbClr val="C6CAD2"/>
                </a:solidFill>
                <a:effectLst/>
                <a:latin typeface="SFMono-Regular"/>
              </a:rPr>
              <a:t>useSelector</a:t>
            </a:r>
            <a:r>
              <a:rPr lang="en-US" b="0" i="0" dirty="0">
                <a:solidFill>
                  <a:srgbClr val="C6CAD2"/>
                </a:solidFill>
                <a:effectLst/>
                <a:latin typeface="SFMono-Regular"/>
              </a:rPr>
              <a:t>`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useAppDispatch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useDispatch.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withTypes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&lt;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AppDispatch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&gt;()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useAppSelector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useSelector.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withTypes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&lt;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RootState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&gt;()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22978472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7CBFF-35E4-2D64-4E62-54B1257C2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39578-711A-C5AE-21A6-52747E4F3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Configure reducer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1D4DF4-1E85-4A30-D36D-EDF1AC1F5ACF}"/>
              </a:ext>
            </a:extLst>
          </p:cNvPr>
          <p:cNvSpPr txBox="1"/>
          <p:nvPr/>
        </p:nvSpPr>
        <p:spPr>
          <a:xfrm>
            <a:off x="231058" y="2345895"/>
            <a:ext cx="6105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features/counter/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counterSlice.ts</a:t>
            </a: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  <a:p>
            <a:pPr algn="l" rtl="0"/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5F93E2-E137-6811-76B9-C2D965A23DC7}"/>
              </a:ext>
            </a:extLst>
          </p:cNvPr>
          <p:cNvSpPr txBox="1"/>
          <p:nvPr/>
        </p:nvSpPr>
        <p:spPr>
          <a:xfrm>
            <a:off x="349045" y="2994880"/>
            <a:ext cx="610583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import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{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createSlice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PayloadAction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}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from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'@</a:t>
            </a:r>
            <a:r>
              <a:rPr lang="en-US" b="0" i="0" dirty="0" err="1">
                <a:solidFill>
                  <a:srgbClr val="A6E22E"/>
                </a:solidFill>
                <a:effectLst/>
                <a:latin typeface="SFMono-Regular"/>
              </a:rPr>
              <a:t>reduxjs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/toolkit'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import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type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{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RootState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}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from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'../../app/store'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C6CAD2"/>
                </a:solidFill>
                <a:effectLst/>
                <a:latin typeface="SFMono-Regular"/>
              </a:rPr>
              <a:t>// Define a type for the slice state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interface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CounterState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value: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number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C6CAD2"/>
                </a:solidFill>
                <a:effectLst/>
                <a:latin typeface="SFMono-Regular"/>
              </a:rPr>
              <a:t>// Define the initial state using that type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initialState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CounterState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value: </a:t>
            </a:r>
            <a:r>
              <a:rPr lang="en-US" b="0" i="0" dirty="0">
                <a:solidFill>
                  <a:srgbClr val="AE81FF"/>
                </a:solidFill>
                <a:effectLst/>
                <a:latin typeface="SFMono-Regular"/>
              </a:rPr>
              <a:t>0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endParaRPr lang="en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D92512-0C92-B528-F2F4-D51325343C06}"/>
              </a:ext>
            </a:extLst>
          </p:cNvPr>
          <p:cNvSpPr txBox="1"/>
          <p:nvPr/>
        </p:nvSpPr>
        <p:spPr>
          <a:xfrm>
            <a:off x="6336890" y="2066623"/>
            <a:ext cx="610583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counterSlice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createSlice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name: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'counter'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initialState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reducers: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E6D874"/>
                </a:solidFill>
                <a:effectLst/>
                <a:latin typeface="SFMono-Regular"/>
              </a:rPr>
              <a:t>increment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state =&gt;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state.value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+= </a:t>
            </a:r>
            <a:r>
              <a:rPr lang="en-US" b="0" i="0" dirty="0">
                <a:solidFill>
                  <a:srgbClr val="AE81FF"/>
                </a:solidFill>
                <a:effectLst/>
                <a:latin typeface="SFMono-Regular"/>
              </a:rPr>
              <a:t>1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E6D874"/>
                </a:solidFill>
                <a:effectLst/>
                <a:latin typeface="SFMono-Regular"/>
              </a:rPr>
              <a:t>decrement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state =&gt;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state.value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-= </a:t>
            </a:r>
            <a:r>
              <a:rPr lang="en-US" b="0" i="0" dirty="0">
                <a:solidFill>
                  <a:srgbClr val="AE81FF"/>
                </a:solidFill>
                <a:effectLst/>
                <a:latin typeface="SFMono-Regular"/>
              </a:rPr>
              <a:t>1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incrementByAmount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(state, action: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PayloadAction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&lt;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number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&gt;) =&gt;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state.value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+=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action.payload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})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89385489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4F1B6-DB8D-61CF-88C5-757DF88A0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2C251-1690-2503-1A98-8ACE2C161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Configure reducer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828ADA-C158-0800-BD09-0645C05ECFE6}"/>
              </a:ext>
            </a:extLst>
          </p:cNvPr>
          <p:cNvSpPr txBox="1"/>
          <p:nvPr/>
        </p:nvSpPr>
        <p:spPr>
          <a:xfrm>
            <a:off x="231058" y="2345895"/>
            <a:ext cx="6105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features/counter/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counterSlice.ts</a:t>
            </a: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  <a:p>
            <a:pPr algn="l" rtl="0"/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9D645E-6E6C-124B-C172-BB24FB1B963F}"/>
              </a:ext>
            </a:extLst>
          </p:cNvPr>
          <p:cNvSpPr txBox="1"/>
          <p:nvPr/>
        </p:nvSpPr>
        <p:spPr>
          <a:xfrm>
            <a:off x="231058" y="3221922"/>
            <a:ext cx="968969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{ increment, decrement,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incrementByAmount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} =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counterSlice.actions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// Other code such as selectors can use the imported `</a:t>
            </a:r>
            <a:r>
              <a:rPr lang="en-US" b="0" i="0" dirty="0" err="1">
                <a:solidFill>
                  <a:srgbClr val="C6CAD2"/>
                </a:solidFill>
                <a:effectLst/>
                <a:latin typeface="system-ui"/>
              </a:rPr>
              <a:t>RootState</a:t>
            </a: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` type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ystem-ui"/>
              </a:rPr>
              <a:t>selectCount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= (state: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RootState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) =&gt;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state.counter.value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default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counterSlice.reducer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endParaRPr lang="en-US" b="0" i="0" dirty="0">
              <a:effectLst/>
              <a:latin typeface="system-ui"/>
            </a:endParaRPr>
          </a:p>
          <a:p>
            <a:br>
              <a:rPr lang="en-US" dirty="0"/>
            </a:b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53874113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778DE-1413-8DE4-DDD4-5EA63FEE5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9D21-5639-F357-2D29-183F10385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Component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5ED86E-7601-88B7-54FC-A6C828E8FB64}"/>
              </a:ext>
            </a:extLst>
          </p:cNvPr>
          <p:cNvSpPr txBox="1"/>
          <p:nvPr/>
        </p:nvSpPr>
        <p:spPr>
          <a:xfrm>
            <a:off x="231058" y="2345895"/>
            <a:ext cx="61058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features/counter/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Counter.tsx</a:t>
            </a: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  <a:p>
            <a:pPr algn="l" rtl="0"/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  <a:p>
            <a:pPr algn="l" rtl="0"/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3D8EAA-5F4B-5360-B8A7-7CDD6400858C}"/>
              </a:ext>
            </a:extLst>
          </p:cNvPr>
          <p:cNvSpPr txBox="1"/>
          <p:nvPr/>
        </p:nvSpPr>
        <p:spPr>
          <a:xfrm>
            <a:off x="565355" y="2865365"/>
            <a:ext cx="974868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import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React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from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A6E22E"/>
                </a:solidFill>
                <a:effectLst/>
                <a:latin typeface="system-ui"/>
              </a:rPr>
              <a:t>'react'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import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{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useAppSelector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,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useAppDispatch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}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from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A6E22E"/>
                </a:solidFill>
                <a:effectLst/>
                <a:latin typeface="system-ui"/>
              </a:rPr>
              <a:t>'app/hooks'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import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{ decrement, increment }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from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A6E22E"/>
                </a:solidFill>
                <a:effectLst/>
                <a:latin typeface="system-ui"/>
              </a:rPr>
              <a:t>'./</a:t>
            </a:r>
            <a:r>
              <a:rPr lang="en-US" b="0" i="0" dirty="0" err="1">
                <a:solidFill>
                  <a:srgbClr val="A6E22E"/>
                </a:solidFill>
                <a:effectLst/>
                <a:latin typeface="system-ui"/>
              </a:rPr>
              <a:t>counterSlice</a:t>
            </a:r>
            <a:r>
              <a:rPr lang="en-US" b="0" i="0" dirty="0">
                <a:solidFill>
                  <a:srgbClr val="A6E22E"/>
                </a:solidFill>
                <a:effectLst/>
                <a:latin typeface="system-ui"/>
              </a:rPr>
              <a:t>'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function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E6D874"/>
                </a:solidFill>
                <a:effectLst/>
                <a:latin typeface="system-ui"/>
              </a:rPr>
              <a:t>Counter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() {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// The `state` </a:t>
            </a:r>
            <a:r>
              <a:rPr lang="en-US" b="0" i="0" dirty="0" err="1">
                <a:solidFill>
                  <a:srgbClr val="C6CAD2"/>
                </a:solidFill>
                <a:effectLst/>
                <a:latin typeface="system-ui"/>
              </a:rPr>
              <a:t>arg</a:t>
            </a: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 is correctly typed as `</a:t>
            </a:r>
            <a:r>
              <a:rPr lang="en-US" b="0" i="0" dirty="0" err="1">
                <a:solidFill>
                  <a:srgbClr val="C6CAD2"/>
                </a:solidFill>
                <a:effectLst/>
                <a:latin typeface="system-ui"/>
              </a:rPr>
              <a:t>RootState</a:t>
            </a: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` already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count = 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ystem-ui"/>
              </a:rPr>
              <a:t>useAppSelector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(state =&gt;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state.counter.value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)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dispatch = 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ystem-ui"/>
              </a:rPr>
              <a:t>useAppDispatch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()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// omit rendering logic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}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endParaRPr lang="en-US" b="0" i="0" dirty="0">
              <a:effectLst/>
              <a:latin typeface="system-ui"/>
            </a:endParaRPr>
          </a:p>
          <a:p>
            <a:br>
              <a:rPr lang="en-US" dirty="0"/>
            </a:b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05795406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06AF9-6C5D-45A5-BC08-5010786E2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Full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CE98D-9A82-0D1D-C6AF-68869687A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316" y="2222287"/>
            <a:ext cx="11215970" cy="3636511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codesandbox.io</a:t>
            </a:r>
            <a:r>
              <a:rPr lang="en-US" dirty="0"/>
              <a:t>/p/sandbox/</a:t>
            </a:r>
            <a:r>
              <a:rPr lang="en-US" dirty="0" err="1"/>
              <a:t>github</a:t>
            </a:r>
            <a:r>
              <a:rPr lang="en-US" dirty="0"/>
              <a:t>/</a:t>
            </a:r>
            <a:r>
              <a:rPr lang="en-US" dirty="0" err="1"/>
              <a:t>reduxjs</a:t>
            </a:r>
            <a:r>
              <a:rPr lang="en-US" dirty="0"/>
              <a:t>/redux/tree/master/examples/</a:t>
            </a:r>
            <a:r>
              <a:rPr lang="en-US" dirty="0" err="1"/>
              <a:t>counter-ts?from-embed</a:t>
            </a:r>
            <a:br>
              <a:rPr lang="en-US" dirty="0"/>
            </a:b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3342943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F5892-B227-4922-BD04-9E3DB9263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Redux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FF426-9043-65DB-678E-8798255B2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galamo</a:t>
            </a:r>
            <a:r>
              <a:rPr lang="en-US" dirty="0"/>
              <a:t>/Elbit-React-2024/tree/master/react-client-application/</a:t>
            </a:r>
            <a:r>
              <a:rPr lang="en-US" dirty="0" err="1"/>
              <a:t>src</a:t>
            </a:r>
            <a:r>
              <a:rPr lang="en-US" dirty="0"/>
              <a:t>/store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33794822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0CD61-A533-B62A-DDA7-EDA34AA42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6AAD5-ED48-14AA-69E4-74530F207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600" y="337123"/>
            <a:ext cx="6666067" cy="970450"/>
          </a:xfrm>
        </p:spPr>
        <p:txBody>
          <a:bodyPr/>
          <a:lstStyle/>
          <a:p>
            <a:r>
              <a:rPr lang="en-IL" dirty="0"/>
              <a:t>Redux toolkit with immer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B5D22-515E-4EB5-A708-46D200E86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795152"/>
            <a:ext cx="7772400" cy="302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2649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328DA-61F7-BFBD-D89C-5C4CC0458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89CD2-F414-530B-19DA-F527D3AC0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immer.js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0FBC3-5AAD-64DF-5C15-5363E60E1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2600254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0" i="0" dirty="0">
                <a:effectLst/>
                <a:latin typeface="system-ui"/>
              </a:rPr>
              <a:t>Redux Toolkit's </a:t>
            </a:r>
            <a:r>
              <a:rPr lang="en-US" sz="2800" b="0" i="0" dirty="0">
                <a:effectLst/>
                <a:latin typeface="system-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createReducer</a:t>
            </a:r>
            <a:r>
              <a:rPr lang="en-US" sz="2800" b="0" i="0" dirty="0">
                <a:effectLst/>
                <a:latin typeface="system-ui"/>
              </a:rPr>
              <a:t> and </a:t>
            </a:r>
            <a:r>
              <a:rPr lang="en-US" sz="2800" b="0" i="0" dirty="0">
                <a:effectLst/>
                <a:latin typeface="system-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createSlice</a:t>
            </a:r>
            <a:r>
              <a:rPr lang="en-US" sz="2800" b="0" i="0" dirty="0">
                <a:effectLst/>
                <a:latin typeface="system-ui"/>
              </a:rPr>
              <a:t> automatically use </a:t>
            </a:r>
            <a:r>
              <a:rPr lang="en-US" sz="2800" b="0" i="0" dirty="0">
                <a:effectLst/>
                <a:latin typeface="system-u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Immer</a:t>
            </a:r>
            <a:r>
              <a:rPr lang="en-US" sz="2800" b="0" i="0" dirty="0">
                <a:effectLst/>
                <a:latin typeface="system-ui"/>
              </a:rPr>
              <a:t> internally to let you write simpler immutable update logic using "mutating" syntax. This helps simplify most reducer implementations.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99326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4BEB4-67E9-5846-0365-2A4C2EA1C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06078-0986-E633-6E1C-5696E1E42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chemeClr val="tx1"/>
                </a:solidFill>
                <a:effectLst/>
                <a:latin typeface="system-ui"/>
              </a:rPr>
              <a:t>Basics of Immutability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32B64-3C99-5291-8E7A-A2846F34A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97045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000" b="0" i="0" dirty="0">
                <a:effectLst/>
                <a:latin typeface="system-ui"/>
              </a:rPr>
              <a:t>"Mutable" means "changeable". If something is "immutable", it can never be changed.</a:t>
            </a:r>
          </a:p>
          <a:p>
            <a:pPr>
              <a:buFont typeface="Courier New" panose="02070309020205020404" pitchFamily="49" charset="0"/>
              <a:buChar char="o"/>
            </a:pPr>
            <a:endParaRPr lang="en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E14E3F-E9E4-2376-EBB3-43EF48489281}"/>
              </a:ext>
            </a:extLst>
          </p:cNvPr>
          <p:cNvSpPr txBox="1"/>
          <p:nvPr/>
        </p:nvSpPr>
        <p:spPr>
          <a:xfrm>
            <a:off x="909485" y="3094415"/>
            <a:ext cx="610583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obj = {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a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>
                <a:solidFill>
                  <a:srgbClr val="AE81FF"/>
                </a:solidFill>
                <a:effectLst/>
                <a:latin typeface="SFMono-Regular"/>
              </a:rPr>
              <a:t>1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b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>
                <a:solidFill>
                  <a:srgbClr val="AE81FF"/>
                </a:solidFill>
                <a:effectLst/>
                <a:latin typeface="SFMono-Regular"/>
              </a:rPr>
              <a:t>2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}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// still the same object outside, but the contents have changed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obj.b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</a:t>
            </a:r>
            <a:r>
              <a:rPr lang="en-US" b="0" i="0" dirty="0">
                <a:solidFill>
                  <a:srgbClr val="AE81FF"/>
                </a:solidFill>
                <a:effectLst/>
                <a:latin typeface="SFMono-Regular"/>
              </a:rPr>
              <a:t>3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arr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[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'a'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'b'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]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// In the same way, we can change the contents of this array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arr.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push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'c'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)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arr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[</a:t>
            </a:r>
            <a:r>
              <a:rPr lang="en-US" b="0" i="0" dirty="0">
                <a:solidFill>
                  <a:srgbClr val="AE81FF"/>
                </a:solidFill>
                <a:effectLst/>
                <a:latin typeface="SFMono-Regular"/>
              </a:rPr>
              <a:t>1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] =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'd'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8802734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F238D-083A-50C9-DFF7-1EA734ED0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79676-B7CE-BA73-F2C4-9E6F317B1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chemeClr val="tx1"/>
                </a:solidFill>
                <a:effectLst/>
                <a:latin typeface="system-ui"/>
              </a:rPr>
              <a:t>Basics of Immutability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99D4B-0B7E-7540-0DCE-25DC8A762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970450"/>
          </a:xfrm>
        </p:spPr>
        <p:txBody>
          <a:bodyPr>
            <a:noAutofit/>
          </a:bodyPr>
          <a:lstStyle/>
          <a:p>
            <a:pPr algn="l"/>
            <a:r>
              <a:rPr lang="en-US" sz="2000" i="0" dirty="0">
                <a:effectLst/>
                <a:latin typeface="system-ui"/>
              </a:rPr>
              <a:t>In order to update values immutably, your code must make </a:t>
            </a:r>
            <a:r>
              <a:rPr lang="en-US" sz="2000" i="1" dirty="0">
                <a:effectLst/>
                <a:latin typeface="system-ui"/>
              </a:rPr>
              <a:t>copies</a:t>
            </a:r>
            <a:r>
              <a:rPr lang="en-US" sz="2000" i="0" dirty="0">
                <a:effectLst/>
                <a:latin typeface="system-ui"/>
              </a:rPr>
              <a:t> of existing objects/arrays, and then modify the copies.</a:t>
            </a:r>
            <a:br>
              <a:rPr lang="en-US" sz="2000" dirty="0"/>
            </a:br>
            <a:endParaRPr lang="en-IL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E9A182-60F6-9FE2-81F0-B02E3C3968A0}"/>
              </a:ext>
            </a:extLst>
          </p:cNvPr>
          <p:cNvSpPr txBox="1"/>
          <p:nvPr/>
        </p:nvSpPr>
        <p:spPr>
          <a:xfrm>
            <a:off x="231058" y="3429000"/>
            <a:ext cx="20008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obj =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a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{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>
                <a:solidFill>
                  <a:srgbClr val="AE81FF"/>
                </a:solidFill>
                <a:effectLst/>
                <a:latin typeface="SFMono-Regular"/>
              </a:rPr>
              <a:t>3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},</a:t>
            </a:r>
            <a:r>
              <a:rPr lang="en-US" dirty="0">
                <a:solidFill>
                  <a:srgbClr val="F8F8F2"/>
                </a:solidFill>
                <a:latin typeface="SFMono-Regular"/>
              </a:rPr>
              <a:t> 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b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>
                <a:solidFill>
                  <a:srgbClr val="AE81FF"/>
                </a:solidFill>
                <a:effectLst/>
                <a:latin typeface="SFMono-Regular"/>
              </a:rPr>
              <a:t>2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}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// To safely update </a:t>
            </a:r>
            <a:r>
              <a:rPr lang="en-US" b="0" i="0" dirty="0" err="1">
                <a:solidFill>
                  <a:srgbClr val="778090"/>
                </a:solidFill>
                <a:effectLst/>
                <a:latin typeface="SFMono-Regular"/>
              </a:rPr>
              <a:t>obj.a.c</a:t>
            </a: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, we have to copy each piece</a:t>
            </a:r>
            <a:endParaRPr lang="en-US" dirty="0">
              <a:solidFill>
                <a:srgbClr val="F8F8F2"/>
              </a:solidFill>
              <a:latin typeface="SFMono-Regula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263822-8D9E-3620-35BD-295E35F250C2}"/>
              </a:ext>
            </a:extLst>
          </p:cNvPr>
          <p:cNvSpPr txBox="1"/>
          <p:nvPr/>
        </p:nvSpPr>
        <p:spPr>
          <a:xfrm>
            <a:off x="3357716" y="3346697"/>
            <a:ext cx="3701846" cy="3162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obj2 =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// copy obj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...obj,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// overwrite a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a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// copy </a:t>
            </a:r>
            <a:r>
              <a:rPr lang="en-US" b="0" i="0" dirty="0" err="1">
                <a:solidFill>
                  <a:srgbClr val="778090"/>
                </a:solidFill>
                <a:effectLst/>
                <a:latin typeface="SFMono-Regular"/>
              </a:rPr>
              <a:t>obj.a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...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obj.a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// overwrite c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>
                <a:solidFill>
                  <a:srgbClr val="AE81FF"/>
                </a:solidFill>
                <a:effectLst/>
                <a:latin typeface="SFMono-Regular"/>
              </a:rPr>
              <a:t>42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</a:t>
            </a:r>
            <a:endParaRPr lang="en-IL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F23B1E-3F0A-FF82-89F9-ECB4D2FC9E26}"/>
              </a:ext>
            </a:extLst>
          </p:cNvPr>
          <p:cNvSpPr txBox="1"/>
          <p:nvPr/>
        </p:nvSpPr>
        <p:spPr>
          <a:xfrm>
            <a:off x="6435213" y="3346697"/>
            <a:ext cx="610583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arr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[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'a'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'b'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]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// Create a new copy of </a:t>
            </a:r>
            <a:r>
              <a:rPr lang="en-US" b="0" i="0" dirty="0" err="1">
                <a:solidFill>
                  <a:srgbClr val="778090"/>
                </a:solidFill>
                <a:effectLst/>
                <a:latin typeface="SFMono-Regular"/>
              </a:rPr>
              <a:t>arr</a:t>
            </a: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, with "c" appended to the end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arr2 =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arr.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concat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'c'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)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// or, we can make a copy of the original array: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arr3 =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arr.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slice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()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// and mutate the copy: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arr3.</a:t>
            </a:r>
            <a:r>
              <a:rPr lang="en-US" b="0" i="0" dirty="0">
                <a:solidFill>
                  <a:srgbClr val="E6D874"/>
                </a:solidFill>
                <a:effectLst/>
                <a:latin typeface="SFMono-Regular"/>
              </a:rPr>
              <a:t>push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'c'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)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627217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React’s</a:t>
            </a:r>
            <a:r>
              <a:rPr lang="en-US" dirty="0"/>
              <a:t> past and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11741"/>
            <a:ext cx="10554574" cy="3636511"/>
          </a:xfrm>
        </p:spPr>
        <p:txBody>
          <a:bodyPr>
            <a:noAutofit/>
          </a:bodyPr>
          <a:lstStyle/>
          <a:p>
            <a:r>
              <a:rPr lang="en-US" sz="2600" dirty="0"/>
              <a:t> Fiber engine</a:t>
            </a:r>
          </a:p>
          <a:p>
            <a:r>
              <a:rPr lang="en-US" sz="2600" dirty="0"/>
              <a:t> Hooks</a:t>
            </a:r>
          </a:p>
          <a:p>
            <a:r>
              <a:rPr lang="en-US" sz="2600" dirty="0"/>
              <a:t> New lifecycle</a:t>
            </a:r>
          </a:p>
          <a:p>
            <a:r>
              <a:rPr lang="en-US" sz="2600" dirty="0"/>
              <a:t> Concurrent</a:t>
            </a:r>
          </a:p>
          <a:p>
            <a:r>
              <a:rPr lang="en-US" sz="2600" dirty="0"/>
              <a:t> Suspense</a:t>
            </a:r>
          </a:p>
          <a:p>
            <a:r>
              <a:rPr lang="en-US" sz="2600" dirty="0"/>
              <a:t> New Dev tools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1E055E-2564-1E4D-9DDB-291F5DA8FDA4}"/>
              </a:ext>
            </a:extLst>
          </p:cNvPr>
          <p:cNvSpPr txBox="1"/>
          <p:nvPr/>
        </p:nvSpPr>
        <p:spPr>
          <a:xfrm>
            <a:off x="1064871" y="6261904"/>
            <a:ext cx="1006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https://reactjs.org/blog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50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FE2C1-FE55-D12E-6D6D-619FA4BFF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666FD-BE00-D84E-9116-FE071DCF9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chemeClr val="tx1"/>
                </a:solidFill>
                <a:effectLst/>
                <a:latin typeface="system-ui"/>
              </a:rPr>
              <a:t>Reducers and Immutable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7849D-C990-CB26-DACB-54BF9EB1A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970450"/>
          </a:xfrm>
        </p:spPr>
        <p:txBody>
          <a:bodyPr>
            <a:noAutofit/>
          </a:bodyPr>
          <a:lstStyle/>
          <a:p>
            <a:pPr algn="l"/>
            <a:r>
              <a:rPr lang="en-US" sz="2000" i="0" dirty="0">
                <a:effectLst/>
                <a:latin typeface="system-ui"/>
              </a:rPr>
              <a:t>One of the primary rules of Redux is that our reducers are </a:t>
            </a:r>
            <a:r>
              <a:rPr lang="en-US" sz="2000" i="1" dirty="0">
                <a:effectLst/>
                <a:latin typeface="system-ui"/>
              </a:rPr>
              <a:t>never</a:t>
            </a:r>
            <a:r>
              <a:rPr lang="en-US" sz="2000" i="0" dirty="0">
                <a:effectLst/>
                <a:latin typeface="system-ui"/>
              </a:rPr>
              <a:t> allowed to mutate the original / current state values!</a:t>
            </a:r>
            <a:br>
              <a:rPr lang="en-US" sz="2000" i="0" dirty="0">
                <a:effectLst/>
                <a:latin typeface="system-ui"/>
              </a:rPr>
            </a:br>
            <a:endParaRPr lang="en-US" sz="2000" i="0" dirty="0">
              <a:effectLst/>
              <a:latin typeface="system-u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D7D488-62C3-5EDF-C899-E4CF5E0D1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0" y="2929473"/>
            <a:ext cx="10919884" cy="1717606"/>
          </a:xfrm>
          <a:prstGeom prst="rect">
            <a:avLst/>
          </a:prstGeom>
        </p:spPr>
      </p:pic>
      <p:pic>
        <p:nvPicPr>
          <p:cNvPr id="11" name="Picture 10" descr="A black rectangle with green text&#10;&#10;AI-generated content may be incorrect.">
            <a:extLst>
              <a:ext uri="{FF2B5EF4-FFF2-40B4-BE49-F238E27FC236}">
                <a16:creationId xmlns:a16="http://schemas.microsoft.com/office/drawing/2014/main" id="{00D77533-73E6-40F6-7FF4-7A78EF1F2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0" y="4686852"/>
            <a:ext cx="10919884" cy="212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97446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26943-4ACE-2CB5-8CD0-166D27587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0004D-7C47-2EC8-F079-0B9AE2E8E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chemeClr val="tx1"/>
                </a:solidFill>
                <a:effectLst/>
                <a:latin typeface="system-ui"/>
              </a:rPr>
              <a:t>Copy of every level nesting – Copy 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587C3-15E3-3B7C-5A9B-A5B24BC2E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970450"/>
          </a:xfrm>
        </p:spPr>
        <p:txBody>
          <a:bodyPr>
            <a:noAutofit/>
          </a:bodyPr>
          <a:lstStyle/>
          <a:p>
            <a:pPr algn="l"/>
            <a:r>
              <a:rPr lang="en-US" sz="2000" i="0" dirty="0">
                <a:effectLst/>
                <a:latin typeface="system-ui"/>
              </a:rPr>
              <a:t>A critical rule of immutable updates is that you must make a copy of </a:t>
            </a:r>
            <a:r>
              <a:rPr lang="en-US" sz="2000" i="1" dirty="0">
                <a:effectLst/>
                <a:latin typeface="system-ui"/>
              </a:rPr>
              <a:t>every</a:t>
            </a:r>
            <a:r>
              <a:rPr lang="en-US" sz="2000" i="0" dirty="0">
                <a:effectLst/>
                <a:latin typeface="system-ui"/>
              </a:rPr>
              <a:t> level of nesting that needs to be updated.</a:t>
            </a:r>
            <a:endParaRPr lang="en-IL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6496B4-ABA8-BEE8-4360-D82F98180F28}"/>
              </a:ext>
            </a:extLst>
          </p:cNvPr>
          <p:cNvSpPr txBox="1"/>
          <p:nvPr/>
        </p:nvSpPr>
        <p:spPr>
          <a:xfrm>
            <a:off x="938981" y="3094703"/>
            <a:ext cx="610583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function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handwrittenReducer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(state, action)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return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...state,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	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first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		...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state.first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	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second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		...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state.first.second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		[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action.someId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]: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		...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state.first.second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[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action.someId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],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	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fourth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action.someValue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</a:t>
            </a:r>
          </a:p>
          <a:p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}}		   }</a:t>
            </a:r>
          </a:p>
          <a:p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20171837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0F55B-4C9D-B48E-5BE0-1C9AB3FF9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CBADB-17A7-4AC7-A758-A7B5D0313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chemeClr val="tx1"/>
                </a:solidFill>
                <a:effectLst/>
                <a:latin typeface="system-ui"/>
              </a:rPr>
              <a:t>Immutable Updates with Immer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DE85D-AE4E-62AA-9D84-88945DACB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08919"/>
            <a:ext cx="10571998" cy="1368346"/>
          </a:xfrm>
        </p:spPr>
        <p:txBody>
          <a:bodyPr>
            <a:noAutofit/>
          </a:bodyPr>
          <a:lstStyle/>
          <a:p>
            <a:pPr algn="l"/>
            <a:r>
              <a:rPr lang="en-US" sz="2000" b="0" i="0" dirty="0">
                <a:effectLst/>
                <a:latin typeface="system-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Immer</a:t>
            </a:r>
            <a:r>
              <a:rPr lang="en-US" sz="2000" b="0" i="0" dirty="0">
                <a:effectLst/>
                <a:latin typeface="system-ui"/>
              </a:rPr>
              <a:t> is a library that simplifies the process of writing immutable update logic.</a:t>
            </a:r>
          </a:p>
          <a:p>
            <a:pPr algn="l"/>
            <a:r>
              <a:rPr lang="en-US" sz="2000" dirty="0">
                <a:latin typeface="system-ui"/>
              </a:rPr>
              <a:t>You can mutate the object straight like the following JS code, immer will take care behind the scene to the copy &amp; assign</a:t>
            </a:r>
            <a:br>
              <a:rPr lang="en-US" sz="2000" dirty="0"/>
            </a:br>
            <a:endParaRPr lang="en-IL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CD32A7-C908-BD36-1719-F7B73BE636E0}"/>
              </a:ext>
            </a:extLst>
          </p:cNvPr>
          <p:cNvSpPr txBox="1"/>
          <p:nvPr/>
        </p:nvSpPr>
        <p:spPr>
          <a:xfrm>
            <a:off x="938981" y="3548490"/>
            <a:ext cx="610583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baseState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[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92672"/>
                </a:solidFill>
                <a:effectLst/>
                <a:latin typeface="SFMono-Regular"/>
              </a:rPr>
              <a:t>todo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'Learn typescript'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92672"/>
                </a:solidFill>
                <a:effectLst/>
                <a:latin typeface="SFMono-Regular"/>
              </a:rPr>
              <a:t>todo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'Try immer'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]</a:t>
            </a:r>
            <a:endParaRPr lang="en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852E65-9E05-07A4-D349-185B083147F5}"/>
              </a:ext>
            </a:extLst>
          </p:cNvPr>
          <p:cNvSpPr txBox="1"/>
          <p:nvPr/>
        </p:nvSpPr>
        <p:spPr>
          <a:xfrm>
            <a:off x="4547420" y="4397707"/>
            <a:ext cx="61058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baseState.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push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({ </a:t>
            </a:r>
            <a:r>
              <a:rPr lang="en-US" b="0" i="0" dirty="0" err="1">
                <a:solidFill>
                  <a:srgbClr val="F92672"/>
                </a:solidFill>
                <a:effectLst/>
                <a:latin typeface="SFMono-Regular"/>
              </a:rPr>
              <a:t>todo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'Tweet about it'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})</a:t>
            </a:r>
            <a:br>
              <a:rPr lang="en-US" dirty="0"/>
            </a:b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29671250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D48AB-6B84-D147-91B5-7087C130E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64FF8-FF3A-DB76-F283-1037F1509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chemeClr val="tx1"/>
                </a:solidFill>
                <a:effectLst/>
                <a:latin typeface="system-ui"/>
              </a:rPr>
              <a:t>Redux Toolkit and Immer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D7634-5124-3499-07D5-3707D88D4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08919"/>
            <a:ext cx="10571998" cy="1368346"/>
          </a:xfrm>
        </p:spPr>
        <p:txBody>
          <a:bodyPr>
            <a:noAutofit/>
          </a:bodyPr>
          <a:lstStyle/>
          <a:p>
            <a:pPr algn="l"/>
            <a:r>
              <a:rPr lang="en-US" sz="2000" b="0" i="0" dirty="0">
                <a:effectLst/>
                <a:latin typeface="system-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Immer</a:t>
            </a:r>
            <a:r>
              <a:rPr lang="en-US" sz="2000" b="0" i="0" dirty="0">
                <a:effectLst/>
                <a:latin typeface="system-ui"/>
              </a:rPr>
              <a:t> is a library that simplifies the process of writing immutable update logic.</a:t>
            </a:r>
          </a:p>
          <a:p>
            <a:pPr algn="l"/>
            <a:r>
              <a:rPr lang="en-US" sz="2000" dirty="0">
                <a:latin typeface="system-ui"/>
              </a:rPr>
              <a:t>You can mutate the object straight like the following JS code, immer will take care behind the scene to the copy &amp; assign</a:t>
            </a:r>
            <a:br>
              <a:rPr lang="en-US" sz="2000" dirty="0"/>
            </a:br>
            <a:endParaRPr lang="en-IL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1D7946-5C40-A7CF-EF06-3FBC21B36430}"/>
              </a:ext>
            </a:extLst>
          </p:cNvPr>
          <p:cNvSpPr txBox="1"/>
          <p:nvPr/>
        </p:nvSpPr>
        <p:spPr>
          <a:xfrm>
            <a:off x="1322439" y="3598887"/>
            <a:ext cx="610583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todosSlice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createSlice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name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</a:t>
            </a:r>
            <a:r>
              <a:rPr lang="en-US" b="0" i="0" dirty="0" err="1">
                <a:solidFill>
                  <a:srgbClr val="A6E22E"/>
                </a:solidFill>
                <a:effectLst/>
                <a:latin typeface="SFMono-Regular"/>
              </a:rPr>
              <a:t>todos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92672"/>
                </a:solidFill>
                <a:effectLst/>
                <a:latin typeface="SFMono-Regular"/>
              </a:rPr>
              <a:t>initialState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[],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reducers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todoAdded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(state, action)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state.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push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action.payload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SFMono-Regular"/>
              </a:rPr>
              <a:t>		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</a:t>
            </a:r>
          </a:p>
          <a:p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}</a:t>
            </a:r>
          </a:p>
          <a:p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})</a:t>
            </a:r>
            <a:endParaRPr lang="en-IL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AF5B57A-CE61-EBE0-B133-ABD09165E358}"/>
              </a:ext>
            </a:extLst>
          </p:cNvPr>
          <p:cNvCxnSpPr/>
          <p:nvPr/>
        </p:nvCxnSpPr>
        <p:spPr>
          <a:xfrm flipH="1">
            <a:off x="4532671" y="5132439"/>
            <a:ext cx="489646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21384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09657-5743-166B-56B9-A14BC9D32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7314E-7337-B640-4539-37DDBB905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chemeClr val="tx1"/>
                </a:solidFill>
                <a:effectLst/>
                <a:latin typeface="system-ui"/>
              </a:rPr>
              <a:t>Redux Toolkit and Immer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07B9F1-8B09-DC49-E6CF-3471C9A3E87D}"/>
              </a:ext>
            </a:extLst>
          </p:cNvPr>
          <p:cNvSpPr txBox="1"/>
          <p:nvPr/>
        </p:nvSpPr>
        <p:spPr>
          <a:xfrm>
            <a:off x="1047136" y="2625410"/>
            <a:ext cx="610583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todosSlice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createSlice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name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</a:t>
            </a:r>
            <a:r>
              <a:rPr lang="en-US" b="0" i="0" dirty="0" err="1">
                <a:solidFill>
                  <a:srgbClr val="A6E22E"/>
                </a:solidFill>
                <a:effectLst/>
                <a:latin typeface="SFMono-Regular"/>
              </a:rPr>
              <a:t>todos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92672"/>
                </a:solidFill>
                <a:effectLst/>
                <a:latin typeface="SFMono-Regular"/>
              </a:rPr>
              <a:t>initialState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[],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reducers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fixedTodoToggled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(state, action)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todo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state.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find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((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todo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) =&gt;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todo.id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===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action.payload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)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if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(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todo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)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		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todo.completed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!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todo.completed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		}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	},		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},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})</a:t>
            </a:r>
            <a:endParaRPr lang="en-IL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363C76F-967B-B1F1-951E-AC7AAC0534B0}"/>
              </a:ext>
            </a:extLst>
          </p:cNvPr>
          <p:cNvCxnSpPr/>
          <p:nvPr/>
        </p:nvCxnSpPr>
        <p:spPr>
          <a:xfrm flipH="1">
            <a:off x="5909188" y="4758813"/>
            <a:ext cx="489646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97079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460" y="505482"/>
            <a:ext cx="8881899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chemeClr val="tx1"/>
                </a:solidFill>
              </a:rPr>
              <a:t>Alternatives to redux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96E6D0-2353-624C-8EE7-F8A32A457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MobX</a:t>
            </a:r>
            <a:endParaRPr lang="en-US" sz="2600" dirty="0"/>
          </a:p>
          <a:p>
            <a:r>
              <a:rPr lang="en-US" sz="2600" dirty="0" err="1"/>
              <a:t>useContext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36773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5B7F74-DF6D-AFFA-85E6-44D8CACF8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React Testing</a:t>
            </a:r>
          </a:p>
        </p:txBody>
      </p:sp>
      <p:pic>
        <p:nvPicPr>
          <p:cNvPr id="7" name="Content Placeholder 6" descr="Funnel chart&#10;&#10;Description automatically generated">
            <a:extLst>
              <a:ext uri="{FF2B5EF4-FFF2-40B4-BE49-F238E27FC236}">
                <a16:creationId xmlns:a16="http://schemas.microsoft.com/office/drawing/2014/main" id="{DC7A0580-DC3A-C084-822E-12F9AF1CC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262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4512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tradeoffs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r>
              <a:rPr lang="en-US" sz="2600" dirty="0"/>
              <a:t>Cost </a:t>
            </a:r>
          </a:p>
          <a:p>
            <a:r>
              <a:rPr lang="en-US" sz="2600" dirty="0"/>
              <a:t>Speed</a:t>
            </a:r>
          </a:p>
          <a:p>
            <a:r>
              <a:rPr lang="en-US" sz="2600" dirty="0"/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214803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 I don't really care about the distinctions.</a:t>
            </a:r>
          </a:p>
        </p:txBody>
      </p:sp>
    </p:spTree>
    <p:extLst>
      <p:ext uri="{BB962C8B-B14F-4D97-AF65-F5344CB8AC3E}">
        <p14:creationId xmlns:p14="http://schemas.microsoft.com/office/powerpoint/2010/main" val="281530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r>
              <a:rPr lang="en-US" sz="3000" dirty="0"/>
              <a:t> Rendering component trees  </a:t>
            </a:r>
          </a:p>
          <a:p>
            <a:r>
              <a:rPr lang="en-US" sz="3000" dirty="0"/>
              <a:t> Running a complete app</a:t>
            </a:r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736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5940F547-7206-4401-94FB-F8421915D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25E0A4-A6D1-7244-99BC-CE0405B188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Before we start…</a:t>
            </a:r>
          </a:p>
        </p:txBody>
      </p:sp>
    </p:spTree>
    <p:extLst>
      <p:ext uri="{BB962C8B-B14F-4D97-AF65-F5344CB8AC3E}">
        <p14:creationId xmlns:p14="http://schemas.microsoft.com/office/powerpoint/2010/main" val="366738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tradeoffs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r>
              <a:rPr lang="en-US" sz="3000" dirty="0"/>
              <a:t> Iteration speed vs Realistic environment</a:t>
            </a:r>
          </a:p>
          <a:p>
            <a:r>
              <a:rPr lang="en-US" sz="3000" dirty="0"/>
              <a:t> How much to mock</a:t>
            </a:r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3669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r>
              <a:rPr lang="en-US" sz="3000" dirty="0"/>
              <a:t> Jest ( using </a:t>
            </a:r>
            <a:r>
              <a:rPr lang="en-US" sz="3000" dirty="0" err="1"/>
              <a:t>jsdom</a:t>
            </a:r>
            <a:r>
              <a:rPr lang="en-US" sz="3000" dirty="0"/>
              <a:t> )</a:t>
            </a:r>
          </a:p>
          <a:p>
            <a:r>
              <a:rPr lang="en-US" sz="3000" dirty="0"/>
              <a:t> React Testing library</a:t>
            </a:r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6077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pPr algn="l"/>
            <a:r>
              <a:rPr lang="en-US" sz="3100" dirty="0"/>
              <a:t> Using tagged template literals and arrow functions in ES6+ and CSS, styled-components is a React-specific CSS-in-JS styling solution that creates a platform for developers to write actual CSS code to style React components.</a:t>
            </a:r>
            <a:endParaRPr lang="en-US" sz="3000" dirty="0"/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80990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BA7E58-2B57-0943-9679-0C30DF0DC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549" y="643467"/>
            <a:ext cx="5397896" cy="539789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194" y="1231371"/>
            <a:ext cx="8988660" cy="422208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>
              <a:lnSpc>
                <a:spcPct val="200000"/>
              </a:lnSpc>
            </a:pPr>
            <a:r>
              <a:rPr lang="en-US" sz="5400" dirty="0">
                <a:solidFill>
                  <a:schemeClr val="tx1"/>
                </a:solidFill>
              </a:rPr>
              <a:t>THANKS! </a:t>
            </a: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5400" dirty="0">
                <a:solidFill>
                  <a:schemeClr val="tx1"/>
                </a:solidFill>
              </a:rPr>
              <a:t>galamouyal88@gmail.com</a:t>
            </a:r>
          </a:p>
        </p:txBody>
      </p:sp>
    </p:spTree>
    <p:extLst>
      <p:ext uri="{BB962C8B-B14F-4D97-AF65-F5344CB8AC3E}">
        <p14:creationId xmlns:p14="http://schemas.microsoft.com/office/powerpoint/2010/main" val="2602788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F5D987-90BA-C543-BB04-BCAC0A16F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86"/>
          <a:stretch/>
        </p:blipFill>
        <p:spPr>
          <a:xfrm>
            <a:off x="1143950" y="643467"/>
            <a:ext cx="990409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0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Do we know JavaScript ?</a:t>
            </a:r>
          </a:p>
        </p:txBody>
      </p:sp>
    </p:spTree>
    <p:extLst>
      <p:ext uri="{BB962C8B-B14F-4D97-AF65-F5344CB8AC3E}">
        <p14:creationId xmlns:p14="http://schemas.microsoft.com/office/powerpoint/2010/main" val="406318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F102D8-8D00-9A48-A50E-49DAB9CE7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/>
              <a:t>What is the Call Stack ? Is it part of V8 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4F3B44-8B8C-DC4F-9DF1-A0C631E81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600" dirty="0"/>
              <a:t>Part of V8 Engine ( in case chrome &amp; </a:t>
            </a:r>
            <a:r>
              <a:rPr lang="en-US" sz="2600" dirty="0" err="1"/>
              <a:t>nodejs</a:t>
            </a:r>
            <a:r>
              <a:rPr lang="en-US" sz="26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Model that implemented by different browsers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Use to keep track on function invocations</a:t>
            </a:r>
          </a:p>
        </p:txBody>
      </p:sp>
    </p:spTree>
    <p:extLst>
      <p:ext uri="{BB962C8B-B14F-4D97-AF65-F5344CB8AC3E}">
        <p14:creationId xmlns:p14="http://schemas.microsoft.com/office/powerpoint/2010/main" val="240018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5651D-8F94-E142-B19C-933A5CB78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9BD21-2F00-834E-A36A-F45D89D7B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023" y="2844800"/>
            <a:ext cx="10554574" cy="2156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JavaScript library for building user interfaces</a:t>
            </a:r>
          </a:p>
        </p:txBody>
      </p:sp>
    </p:spTree>
    <p:extLst>
      <p:ext uri="{BB962C8B-B14F-4D97-AF65-F5344CB8AC3E}">
        <p14:creationId xmlns:p14="http://schemas.microsoft.com/office/powerpoint/2010/main" val="306673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F102D8-8D00-9A48-A50E-49DAB9CE7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509" y="114871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200000"/>
              </a:lnSpc>
            </a:pPr>
            <a:r>
              <a:rPr lang="en-US" sz="5400" dirty="0">
                <a:solidFill>
                  <a:schemeClr val="tx1"/>
                </a:solidFill>
                <a:cs typeface="+mn-cs"/>
              </a:rPr>
              <a:t>Busy Call Stack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B21D2C-B2E1-2346-90A9-A0E9FC9B85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1563853"/>
            <a:ext cx="6268060" cy="3557123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737522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11655D-86DD-44E5-9999-B2135809D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11443580-A880-4C5F-9EB1-FC254EC65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F102D8-8D00-9A48-A50E-49DAB9CE7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5151992"/>
            <a:ext cx="10930487" cy="673446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What is the Event Loop? Is it part of V8 ?</a:t>
            </a:r>
          </a:p>
        </p:txBody>
      </p:sp>
      <p:pic>
        <p:nvPicPr>
          <p:cNvPr id="11" name="Graphic 10" descr="Repeat">
            <a:extLst>
              <a:ext uri="{FF2B5EF4-FFF2-40B4-BE49-F238E27FC236}">
                <a16:creationId xmlns:a16="http://schemas.microsoft.com/office/drawing/2014/main" id="{064BD73E-E847-7C41-B7F8-C6C30C16059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5746" y="1404376"/>
            <a:ext cx="1503987" cy="156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35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4223E8C-E21D-4649-B5CC-7550031D2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23">
            <a:extLst>
              <a:ext uri="{FF2B5EF4-FFF2-40B4-BE49-F238E27FC236}">
                <a16:creationId xmlns:a16="http://schemas.microsoft.com/office/drawing/2014/main" id="{6809F581-2067-4B09-9455-6953906EF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1BA1149E-63A7-B045-BC64-A11987E76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>
            <a:normAutofit/>
          </a:bodyPr>
          <a:lstStyle/>
          <a:p>
            <a:r>
              <a:rPr lang="en-US" sz="3200" dirty="0"/>
              <a:t>Event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D25F6-3085-F14B-B91B-F912DCE48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404372" cy="3632200"/>
          </a:xfrm>
        </p:spPr>
        <p:txBody>
          <a:bodyPr>
            <a:normAutofit/>
          </a:bodyPr>
          <a:lstStyle/>
          <a:p>
            <a:r>
              <a:rPr lang="en-US" sz="1600"/>
              <a:t>Handles external events and convert them into callback invocation</a:t>
            </a:r>
          </a:p>
          <a:p>
            <a:endParaRPr lang="en-US" sz="1600"/>
          </a:p>
        </p:txBody>
      </p:sp>
      <p:sp>
        <p:nvSpPr>
          <p:cNvPr id="34" name="Rounded Rectangle 17">
            <a:extLst>
              <a:ext uri="{FF2B5EF4-FFF2-40B4-BE49-F238E27FC236}">
                <a16:creationId xmlns:a16="http://schemas.microsoft.com/office/drawing/2014/main" id="{A157E0F5-9288-4A63-B919-70D61141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D4357-8B91-710D-BC16-D38431CAB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865" y="1971127"/>
            <a:ext cx="5058106" cy="29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7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1BA1149E-63A7-B045-BC64-A11987E76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Event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D25F6-3085-F14B-B91B-F912DCE48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612900"/>
            <a:ext cx="11898774" cy="36322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e-IL" sz="2600" dirty="0" err="1"/>
              <a:t>A</a:t>
            </a:r>
            <a:r>
              <a:rPr lang="he-IL" sz="2600" dirty="0"/>
              <a:t> </a:t>
            </a:r>
            <a:r>
              <a:rPr lang="en-US" sz="2600" dirty="0"/>
              <a:t>loop that picks events from the event queue and pushes their callbacks to call stack</a:t>
            </a:r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B053C9-52C5-6C6C-908C-6650C4DEF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658" y="3658037"/>
            <a:ext cx="5058106" cy="29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90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6F37FB-8A12-324D-ACF8-5E0E58ED3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Event Loop - example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9C697DF-B572-7644-9647-AE74600B0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4966" y="2188252"/>
            <a:ext cx="2009956" cy="3636511"/>
          </a:xfrm>
        </p:spPr>
        <p:txBody>
          <a:bodyPr>
            <a:noAutofit/>
          </a:bodyPr>
          <a:lstStyle/>
          <a:p>
            <a:pPr marL="0" indent="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br>
              <a:rPr lang="en-US" sz="1200" dirty="0">
                <a:hlinkClick r:id="rId2"/>
              </a:rPr>
            </a:br>
            <a:r>
              <a:rPr lang="en-US" sz="1200" dirty="0">
                <a:hlinkClick r:id="rId2"/>
              </a:rPr>
              <a:t>Example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8614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for 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42221"/>
            <a:ext cx="10554574" cy="3636511"/>
          </a:xfrm>
        </p:spPr>
        <p:txBody>
          <a:bodyPr>
            <a:noAutofit/>
          </a:bodyPr>
          <a:lstStyle/>
          <a:p>
            <a:r>
              <a:rPr lang="en-US" sz="2300" dirty="0"/>
              <a:t>ECMA Latest features</a:t>
            </a:r>
          </a:p>
          <a:p>
            <a:r>
              <a:rPr lang="en-US" sz="2300" dirty="0"/>
              <a:t>Const </a:t>
            </a:r>
          </a:p>
          <a:p>
            <a:r>
              <a:rPr lang="en-US" sz="2300" dirty="0"/>
              <a:t>Let</a:t>
            </a:r>
          </a:p>
          <a:p>
            <a:r>
              <a:rPr lang="en-US" sz="2300" dirty="0"/>
              <a:t>Template strings</a:t>
            </a:r>
          </a:p>
          <a:p>
            <a:r>
              <a:rPr lang="en-US" sz="2300" dirty="0"/>
              <a:t>Arrow functions</a:t>
            </a:r>
          </a:p>
          <a:p>
            <a:r>
              <a:rPr lang="en-US" sz="2300" dirty="0" err="1"/>
              <a:t>Destructuring</a:t>
            </a:r>
            <a:r>
              <a:rPr lang="en-US" sz="2300" dirty="0"/>
              <a:t> Objects &amp; Arrays</a:t>
            </a:r>
          </a:p>
          <a:p>
            <a:r>
              <a:rPr lang="en-US" sz="2300" dirty="0"/>
              <a:t>Object literals</a:t>
            </a:r>
          </a:p>
          <a:p>
            <a:r>
              <a:rPr lang="en-US" sz="2300" dirty="0"/>
              <a:t>Async/Await</a:t>
            </a:r>
          </a:p>
          <a:p>
            <a:r>
              <a:rPr lang="en-US" sz="2300" dirty="0"/>
              <a:t>Es6 modules</a:t>
            </a:r>
          </a:p>
        </p:txBody>
      </p:sp>
    </p:spTree>
    <p:extLst>
      <p:ext uri="{BB962C8B-B14F-4D97-AF65-F5344CB8AC3E}">
        <p14:creationId xmlns:p14="http://schemas.microsoft.com/office/powerpoint/2010/main" val="343886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82861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JavaScript functions are first class citizens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Last ECMA new features – Arrow functions, Promises etc..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Functions can represent data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Higher order function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Part of declarative programing</a:t>
            </a:r>
          </a:p>
        </p:txBody>
      </p:sp>
    </p:spTree>
    <p:extLst>
      <p:ext uri="{BB962C8B-B14F-4D97-AF65-F5344CB8AC3E}">
        <p14:creationId xmlns:p14="http://schemas.microsoft.com/office/powerpoint/2010/main" val="317215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Imperative vs Declarative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5668" y="3498660"/>
            <a:ext cx="4815296" cy="36365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/>
              <a:t>What should happen?</a:t>
            </a:r>
          </a:p>
          <a:p>
            <a:endParaRPr lang="en-US" sz="2600" dirty="0"/>
          </a:p>
          <a:p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endParaRPr lang="en-US" sz="2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384374-D2EA-D44A-A3B9-1A24D944DE33}"/>
              </a:ext>
            </a:extLst>
          </p:cNvPr>
          <p:cNvSpPr txBox="1">
            <a:spLocks/>
          </p:cNvSpPr>
          <p:nvPr/>
        </p:nvSpPr>
        <p:spPr>
          <a:xfrm>
            <a:off x="989584" y="3498660"/>
            <a:ext cx="5197197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How it Happen?</a:t>
            </a:r>
          </a:p>
          <a:p>
            <a:endParaRPr lang="en-US" sz="2600" dirty="0"/>
          </a:p>
          <a:p>
            <a:endParaRPr lang="en-US" sz="2600" dirty="0"/>
          </a:p>
          <a:p>
            <a:pPr marL="0" indent="0">
              <a:buFont typeface="Wingdings 2" charset="2"/>
              <a:buNone/>
            </a:pPr>
            <a:endParaRPr lang="en-US" sz="2600" dirty="0"/>
          </a:p>
          <a:p>
            <a:endParaRPr lang="en-US" sz="2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339698-5180-A844-A210-12BE19C1CF03}"/>
              </a:ext>
            </a:extLst>
          </p:cNvPr>
          <p:cNvSpPr/>
          <p:nvPr/>
        </p:nvSpPr>
        <p:spPr>
          <a:xfrm>
            <a:off x="1267239" y="2866898"/>
            <a:ext cx="19255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Imperative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F22963-BD2A-614C-BE6B-BE12AA46970C}"/>
              </a:ext>
            </a:extLst>
          </p:cNvPr>
          <p:cNvSpPr/>
          <p:nvPr/>
        </p:nvSpPr>
        <p:spPr>
          <a:xfrm>
            <a:off x="7978698" y="2866898"/>
            <a:ext cx="206979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381022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386228"/>
            <a:ext cx="10571998" cy="970450"/>
          </a:xfrm>
        </p:spPr>
        <p:txBody>
          <a:bodyPr/>
          <a:lstStyle/>
          <a:p>
            <a:r>
              <a:rPr lang="en-US" dirty="0"/>
              <a:t>Let's do a little experiment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2B5C2-F0B8-684E-A5D4-5127A31D3056}"/>
              </a:ext>
            </a:extLst>
          </p:cNvPr>
          <p:cNvSpPr txBox="1"/>
          <p:nvPr/>
        </p:nvSpPr>
        <p:spPr>
          <a:xfrm>
            <a:off x="1921398" y="3579471"/>
            <a:ext cx="4930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en-US" sz="4000" b="1" dirty="0"/>
              <a:t>Ready ?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40317A-A9B1-F940-A0F8-E154119EB67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2077"/>
            <a:ext cx="12192000" cy="499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4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code 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DE2044-70FC-7240-9F85-7E507577BEF1}"/>
              </a:ext>
            </a:extLst>
          </p:cNvPr>
          <p:cNvSpPr/>
          <p:nvPr/>
        </p:nvSpPr>
        <p:spPr>
          <a:xfrm>
            <a:off x="428264" y="2404464"/>
            <a:ext cx="1129689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"What is this code doing?"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2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&lt;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++)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 ===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 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 result 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+=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"-"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} </a:t>
            </a: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else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 result 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+=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87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144487"/>
            <a:ext cx="10554574" cy="457200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SPA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JavaScript &amp; async operations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JavaScript single threaded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Event loop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Functional programing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JavaScript for react</a:t>
            </a:r>
          </a:p>
          <a:p>
            <a:pPr lvl="1">
              <a:lnSpc>
                <a:spcPct val="110000"/>
              </a:lnSpc>
            </a:pPr>
            <a:r>
              <a:rPr lang="en-US" sz="2600" dirty="0"/>
              <a:t>Objects Copy</a:t>
            </a:r>
          </a:p>
          <a:p>
            <a:pPr lvl="1">
              <a:lnSpc>
                <a:spcPct val="110000"/>
              </a:lnSpc>
            </a:pPr>
            <a:r>
              <a:rPr lang="en-US" sz="2600" dirty="0"/>
              <a:t>Async await</a:t>
            </a:r>
          </a:p>
          <a:p>
            <a:pPr lvl="1">
              <a:lnSpc>
                <a:spcPct val="110000"/>
              </a:lnSpc>
            </a:pPr>
            <a:r>
              <a:rPr lang="en-US" sz="2600" dirty="0"/>
              <a:t>Higher order functions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Imperative vs declarative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ECMA Latest features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Development tools - </a:t>
            </a:r>
            <a:r>
              <a:rPr lang="en-US" sz="2800" dirty="0" err="1"/>
              <a:t>vite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7922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Ready…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2B5C2-F0B8-684E-A5D4-5127A31D3056}"/>
              </a:ext>
            </a:extLst>
          </p:cNvPr>
          <p:cNvSpPr txBox="1"/>
          <p:nvPr/>
        </p:nvSpPr>
        <p:spPr>
          <a:xfrm>
            <a:off x="1921398" y="3579471"/>
            <a:ext cx="4930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en-US" sz="4000" b="1" dirty="0"/>
              <a:t>Ready ?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40317A-A9B1-F940-A0F8-E154119EB67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2077"/>
            <a:ext cx="12192000" cy="499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9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code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BDBF1A-9A2C-804C-AF69-295DB9FE12A7}"/>
              </a:ext>
            </a:extLst>
          </p:cNvPr>
          <p:cNvSpPr/>
          <p:nvPr/>
        </p:nvSpPr>
        <p:spPr>
          <a:xfrm>
            <a:off x="1585732" y="3245921"/>
            <a:ext cx="979626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600" dirty="0">
                <a:solidFill>
                  <a:srgbClr val="CE9178"/>
                </a:solidFill>
                <a:latin typeface="Menlo" panose="020B0609030804020204" pitchFamily="49" charset="0"/>
              </a:rPr>
              <a:t>"Restaurants in Tel </a:t>
            </a:r>
            <a:r>
              <a:rPr lang="en-US" sz="2600" dirty="0" err="1">
                <a:solidFill>
                  <a:srgbClr val="CE9178"/>
                </a:solidFill>
                <a:latin typeface="Menlo" panose="020B0609030804020204" pitchFamily="49" charset="0"/>
              </a:rPr>
              <a:t>aviv</a:t>
            </a:r>
            <a:r>
              <a:rPr lang="en-US" sz="2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 err="1">
                <a:solidFill>
                  <a:srgbClr val="9CDCFE"/>
                </a:solidFill>
                <a:latin typeface="Menlo" panose="020B0609030804020204" pitchFamily="49" charset="0"/>
              </a:rPr>
              <a:t>urlFriendly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600" dirty="0" err="1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6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600" dirty="0" err="1">
                <a:solidFill>
                  <a:srgbClr val="DCDCAA"/>
                </a:solidFill>
                <a:latin typeface="Menlo" panose="020B0609030804020204" pitchFamily="49" charset="0"/>
              </a:rPr>
              <a:t>replace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600" dirty="0">
                <a:solidFill>
                  <a:srgbClr val="D16969"/>
                </a:solidFill>
                <a:latin typeface="Menlo" panose="020B0609030804020204" pitchFamily="49" charset="0"/>
              </a:rPr>
              <a:t>/ /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g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600" dirty="0">
                <a:solidFill>
                  <a:srgbClr val="CE9178"/>
                </a:solidFill>
                <a:latin typeface="Menlo" panose="020B0609030804020204" pitchFamily="49" charset="0"/>
              </a:rPr>
              <a:t>"-"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07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 winner is 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A2E073-A199-694C-B5C9-3895E7924331}"/>
              </a:ext>
            </a:extLst>
          </p:cNvPr>
          <p:cNvSpPr/>
          <p:nvPr/>
        </p:nvSpPr>
        <p:spPr>
          <a:xfrm>
            <a:off x="2048334" y="3337726"/>
            <a:ext cx="747031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Replace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string to </a:t>
            </a:r>
            <a:r>
              <a:rPr lang="en-US" sz="3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URL friendly</a:t>
            </a:r>
          </a:p>
        </p:txBody>
      </p:sp>
    </p:spTree>
    <p:extLst>
      <p:ext uri="{BB962C8B-B14F-4D97-AF65-F5344CB8AC3E}">
        <p14:creationId xmlns:p14="http://schemas.microsoft.com/office/powerpoint/2010/main" val="259596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Round 2…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2B5C2-F0B8-684E-A5D4-5127A31D3056}"/>
              </a:ext>
            </a:extLst>
          </p:cNvPr>
          <p:cNvSpPr txBox="1"/>
          <p:nvPr/>
        </p:nvSpPr>
        <p:spPr>
          <a:xfrm>
            <a:off x="810001" y="5280847"/>
            <a:ext cx="4961535" cy="7856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2400" b="1" dirty="0"/>
              <a:t>Ready 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D556DC-14EA-3649-A379-3DFEF5F9AC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38" r="12176" b="-1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8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code 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A78C89-2901-B247-B92A-45E210DD44A0}"/>
              </a:ext>
            </a:extLst>
          </p:cNvPr>
          <p:cNvSpPr/>
          <p:nvPr/>
        </p:nvSpPr>
        <p:spPr>
          <a:xfrm>
            <a:off x="1944546" y="2812149"/>
            <a:ext cx="868673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[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”Adi"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”Noa"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”Eitan"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newUsers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[];</a:t>
            </a:r>
          </a:p>
          <a:p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2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&lt;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++)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].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&gt; </a:t>
            </a:r>
            <a:r>
              <a:rPr lang="en-US" sz="2200" dirty="0">
                <a:solidFill>
                  <a:srgbClr val="B5CEA8"/>
                </a:solidFill>
                <a:latin typeface="Menlo" panose="020B0609030804020204" pitchFamily="49" charset="0"/>
              </a:rPr>
              <a:t>3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newUsers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push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]);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02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6E0BC6-6B59-B94A-B3B4-6266EC2BC9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361" b="17858"/>
          <a:stretch/>
        </p:blipFill>
        <p:spPr>
          <a:xfrm>
            <a:off x="-1" y="-1"/>
            <a:ext cx="12192001" cy="4883281"/>
          </a:xfrm>
          <a:prstGeom prst="rect">
            <a:avLst/>
          </a:prstGeom>
        </p:spPr>
      </p:pic>
      <p:sp>
        <p:nvSpPr>
          <p:cNvPr id="11" name="Freeform 9">
            <a:extLst>
              <a:ext uri="{FF2B5EF4-FFF2-40B4-BE49-F238E27FC236}">
                <a16:creationId xmlns:a16="http://schemas.microsoft.com/office/drawing/2014/main" id="{AFB83730-58A8-42CA-90B3-5D5D2D1B0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88" y="4895558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Easy…</a:t>
            </a:r>
          </a:p>
        </p:txBody>
      </p:sp>
    </p:spTree>
    <p:extLst>
      <p:ext uri="{BB962C8B-B14F-4D97-AF65-F5344CB8AC3E}">
        <p14:creationId xmlns:p14="http://schemas.microsoft.com/office/powerpoint/2010/main" val="271584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9B6094-7FCF-B143-AE41-5F60E520084A}"/>
              </a:ext>
            </a:extLst>
          </p:cNvPr>
          <p:cNvSpPr/>
          <p:nvPr/>
        </p:nvSpPr>
        <p:spPr>
          <a:xfrm>
            <a:off x="810000" y="2967335"/>
            <a:ext cx="11042476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[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”Adi"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”Noa"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”Eitan"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newUsers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500" dirty="0" err="1">
                <a:solidFill>
                  <a:srgbClr val="DCDCAA"/>
                </a:solidFill>
                <a:latin typeface="Menlo" panose="020B0609030804020204" pitchFamily="49" charset="0"/>
              </a:rPr>
              <a:t>filter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user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user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&gt;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3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02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Filter!!!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B66F1CE-03EA-493A-901F-0A51C980F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0916" y="0"/>
            <a:ext cx="609108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14">
            <a:extLst>
              <a:ext uri="{FF2B5EF4-FFF2-40B4-BE49-F238E27FC236}">
                <a16:creationId xmlns:a16="http://schemas.microsoft.com/office/drawing/2014/main" id="{3CDE90D2-B469-4F32-8C71-577B5746A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6326" y="958640"/>
            <a:ext cx="479221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, funnel chart&#10;&#10;Description automatically generated">
            <a:extLst>
              <a:ext uri="{FF2B5EF4-FFF2-40B4-BE49-F238E27FC236}">
                <a16:creationId xmlns:a16="http://schemas.microsoft.com/office/drawing/2014/main" id="{72309C59-8E7D-36A9-91E6-8AC67B5F34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0" r="2395" b="3"/>
          <a:stretch/>
        </p:blipFill>
        <p:spPr>
          <a:xfrm>
            <a:off x="7068226" y="1251276"/>
            <a:ext cx="4174333" cy="432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4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Imperative vs Declarative - Welcome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246CC5-7073-D54B-932F-C1087F0E3799}"/>
              </a:ext>
            </a:extLst>
          </p:cNvPr>
          <p:cNvSpPr/>
          <p:nvPr/>
        </p:nvSpPr>
        <p:spPr>
          <a:xfrm>
            <a:off x="2648713" y="1956732"/>
            <a:ext cx="766266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target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getElementById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"target"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wrapper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"div"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headline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"h1"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wrapper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"welcome"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headline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innerText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"Hello World"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wrapper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appendChild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headline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target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appendChild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wrapper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26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way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B9E7ED-47A1-CC4F-A668-006BCDEA4E8F}"/>
              </a:ext>
            </a:extLst>
          </p:cNvPr>
          <p:cNvSpPr/>
          <p:nvPr/>
        </p:nvSpPr>
        <p:spPr>
          <a:xfrm>
            <a:off x="810000" y="2473195"/>
            <a:ext cx="893565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{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render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}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ReactDOM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Welcome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()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div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"welcome"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Hello World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div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render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4EC9B0"/>
                </a:solidFill>
                <a:latin typeface="Menlo" panose="020B0609030804020204" pitchFamily="49" charset="0"/>
              </a:rPr>
              <a:t>Welcome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getElementById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"target"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E0873-99DA-974A-A091-6B92E89CB8ED}"/>
              </a:ext>
            </a:extLst>
          </p:cNvPr>
          <p:cNvSpPr txBox="1"/>
          <p:nvPr/>
        </p:nvSpPr>
        <p:spPr>
          <a:xfrm>
            <a:off x="5932348" y="2685102"/>
            <a:ext cx="6169306" cy="223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The render function uses the instructions declared in the component to build the DOM, abstracting away the details of how the DOM is to be rendered</a:t>
            </a:r>
          </a:p>
        </p:txBody>
      </p:sp>
    </p:spTree>
    <p:extLst>
      <p:ext uri="{BB962C8B-B14F-4D97-AF65-F5344CB8AC3E}">
        <p14:creationId xmlns:p14="http://schemas.microsoft.com/office/powerpoint/2010/main" val="404841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720" y="2642369"/>
            <a:ext cx="10554574" cy="3636511"/>
          </a:xfrm>
        </p:spPr>
        <p:txBody>
          <a:bodyPr>
            <a:noAutofit/>
          </a:bodyPr>
          <a:lstStyle/>
          <a:p>
            <a:r>
              <a:rPr lang="en-US" sz="2600" dirty="0"/>
              <a:t> TypeScript</a:t>
            </a:r>
          </a:p>
          <a:p>
            <a:pPr lvl="1"/>
            <a:r>
              <a:rPr lang="en-US" sz="2400" dirty="0"/>
              <a:t> Interfaces</a:t>
            </a:r>
          </a:p>
          <a:p>
            <a:pPr lvl="1"/>
            <a:r>
              <a:rPr lang="en-US" sz="2400" dirty="0"/>
              <a:t> Types </a:t>
            </a:r>
          </a:p>
          <a:p>
            <a:pPr lvl="1"/>
            <a:r>
              <a:rPr lang="en-US" sz="2400" dirty="0"/>
              <a:t> Generics</a:t>
            </a:r>
          </a:p>
          <a:p>
            <a:pPr lvl="1"/>
            <a:r>
              <a:rPr lang="en-US" sz="2400" dirty="0"/>
              <a:t> Type declaration (intersection &amp; Union) </a:t>
            </a:r>
          </a:p>
        </p:txBody>
      </p:sp>
    </p:spTree>
    <p:extLst>
      <p:ext uri="{BB962C8B-B14F-4D97-AF65-F5344CB8AC3E}">
        <p14:creationId xmlns:p14="http://schemas.microsoft.com/office/powerpoint/2010/main" val="384435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functional Concepts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20301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Immutability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Pure functions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Data transformations - High order function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recursion</a:t>
            </a:r>
            <a:r>
              <a:rPr lang="en-US" dirty="0"/>
              <a:t> </a:t>
            </a:r>
            <a:r>
              <a:rPr lang="en-US" sz="26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92097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Immutability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92336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Unchangeable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Data is immutable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Return a Copy</a:t>
            </a:r>
          </a:p>
        </p:txBody>
      </p:sp>
    </p:spTree>
    <p:extLst>
      <p:ext uri="{BB962C8B-B14F-4D97-AF65-F5344CB8AC3E}">
        <p14:creationId xmlns:p14="http://schemas.microsoft.com/office/powerpoint/2010/main" val="243065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 - </a:t>
            </a:r>
            <a:r>
              <a:rPr lang="en-US" dirty="0" err="1"/>
              <a:t>exmaple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CE7B1C-A8EA-804B-9B2D-00AAE39BCB2C}"/>
              </a:ext>
            </a:extLst>
          </p:cNvPr>
          <p:cNvSpPr/>
          <p:nvPr/>
        </p:nvSpPr>
        <p:spPr>
          <a:xfrm>
            <a:off x="1073355" y="2369816"/>
            <a:ext cx="8325288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title: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"book"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color: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"#00FF00"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rating: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};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B5CEA8"/>
                </a:solidFill>
                <a:latin typeface="Menlo" panose="020B0609030804020204" pitchFamily="49" charset="0"/>
              </a:rPr>
              <a:t>5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000" dirty="0">
                <a:solidFill>
                  <a:srgbClr val="6A9955"/>
                </a:solidFill>
                <a:latin typeface="Menlo" panose="020B0609030804020204" pitchFamily="49" charset="0"/>
              </a:rPr>
              <a:t>// 5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000" dirty="0">
                <a:solidFill>
                  <a:srgbClr val="6A9955"/>
                </a:solidFill>
                <a:latin typeface="Menlo" panose="020B0609030804020204" pitchFamily="49" charset="0"/>
              </a:rPr>
              <a:t>// 5</a:t>
            </a: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45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Immutability - </a:t>
            </a:r>
            <a:r>
              <a:rPr lang="en-US" dirty="0" err="1"/>
              <a:t>exmaple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8B0CBB-90A1-B745-B12F-86B9D1195E1B}"/>
              </a:ext>
            </a:extLst>
          </p:cNvPr>
          <p:cNvSpPr/>
          <p:nvPr/>
        </p:nvSpPr>
        <p:spPr>
          <a:xfrm>
            <a:off x="1377387" y="2893581"/>
            <a:ext cx="859999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Object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assign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({},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{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});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5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400" dirty="0">
                <a:solidFill>
                  <a:srgbClr val="6A9955"/>
                </a:solidFill>
                <a:latin typeface="Menlo" panose="020B0609030804020204" pitchFamily="49" charset="0"/>
              </a:rPr>
              <a:t>// 5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400" dirty="0">
                <a:solidFill>
                  <a:srgbClr val="6A9955"/>
                </a:solidFill>
                <a:latin typeface="Menlo" panose="020B0609030804020204" pitchFamily="49" charset="0"/>
              </a:rPr>
              <a:t>// 4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8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Immutability -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30C086-AAC9-6A46-8A2F-5588EF7CB7EB}"/>
              </a:ext>
            </a:extLst>
          </p:cNvPr>
          <p:cNvSpPr/>
          <p:nvPr/>
        </p:nvSpPr>
        <p:spPr>
          <a:xfrm>
            <a:off x="2260921" y="3116274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...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04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401045"/>
            <a:ext cx="10554574" cy="3636511"/>
          </a:xfrm>
        </p:spPr>
        <p:txBody>
          <a:bodyPr>
            <a:noAutofit/>
          </a:bodyPr>
          <a:lstStyle/>
          <a:p>
            <a:r>
              <a:rPr lang="en-US" sz="2600" dirty="0"/>
              <a:t>Returns a value that is computed based on its arguments</a:t>
            </a:r>
          </a:p>
          <a:p>
            <a:r>
              <a:rPr lang="en-US" sz="2600" dirty="0"/>
              <a:t>At least one argument</a:t>
            </a:r>
          </a:p>
          <a:p>
            <a:r>
              <a:rPr lang="en-US" sz="2600" dirty="0"/>
              <a:t>Always return a value or another function</a:t>
            </a:r>
          </a:p>
          <a:p>
            <a:r>
              <a:rPr lang="en-US" sz="2600" dirty="0"/>
              <a:t>No side effects</a:t>
            </a:r>
          </a:p>
          <a:p>
            <a:r>
              <a:rPr lang="en-US" sz="2600" dirty="0"/>
              <a:t>Arguments as immutable data</a:t>
            </a:r>
          </a:p>
          <a:p>
            <a:r>
              <a:rPr lang="en-US" sz="2600" dirty="0"/>
              <a:t>Testable</a:t>
            </a:r>
          </a:p>
        </p:txBody>
      </p:sp>
    </p:spTree>
    <p:extLst>
      <p:ext uri="{BB962C8B-B14F-4D97-AF65-F5344CB8AC3E}">
        <p14:creationId xmlns:p14="http://schemas.microsoft.com/office/powerpoint/2010/main" val="242797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12F6-87F6-214C-915D-31AFFC944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 -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6DE456-D411-DD4C-8B35-3060DF58F380}"/>
              </a:ext>
            </a:extLst>
          </p:cNvPr>
          <p:cNvSpPr/>
          <p:nvPr/>
        </p:nvSpPr>
        <p:spPr>
          <a:xfrm>
            <a:off x="196770" y="2163495"/>
            <a:ext cx="10255169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frederick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= {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name: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CE9178"/>
                </a:solidFill>
                <a:latin typeface="Menlo" panose="020B0609030804020204" pitchFamily="49" charset="0"/>
              </a:rPr>
              <a:t>"Frederick Douglass"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canRead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false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canWrite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false</a:t>
            </a:r>
            <a:endParaRPr lang="en-US" sz="2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};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 err="1">
                <a:solidFill>
                  <a:srgbClr val="DCDCAA"/>
                </a:solidFill>
                <a:latin typeface="Menlo" panose="020B0609030804020204" pitchFamily="49" charset="0"/>
              </a:rPr>
              <a:t>selfEducate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person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({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...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person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canRead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true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canWrite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true</a:t>
            </a:r>
            <a:endParaRPr lang="en-US" sz="2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});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1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1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1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100" dirty="0" err="1">
                <a:solidFill>
                  <a:srgbClr val="DCDCAA"/>
                </a:solidFill>
                <a:latin typeface="Menlo" panose="020B0609030804020204" pitchFamily="49" charset="0"/>
              </a:rPr>
              <a:t>selfEducate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frederick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));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1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1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1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frederick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en-US" sz="2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20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12F6-87F6-214C-915D-31AFFC944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Side effects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5A202C-9276-C345-9B93-4B1CDFB1BC59}"/>
              </a:ext>
            </a:extLst>
          </p:cNvPr>
          <p:cNvSpPr/>
          <p:nvPr/>
        </p:nvSpPr>
        <p:spPr>
          <a:xfrm>
            <a:off x="1678110" y="2686825"/>
            <a:ext cx="80212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Header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"h1"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innerText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body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appendChild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Header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"Header() caused side effects"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25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12F6-87F6-214C-915D-31AFFC944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 \ component – react way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F56D96-5936-764D-A962-04C18B590BA2}"/>
              </a:ext>
            </a:extLst>
          </p:cNvPr>
          <p:cNvSpPr/>
          <p:nvPr/>
        </p:nvSpPr>
        <p:spPr>
          <a:xfrm>
            <a:off x="1736202" y="3638667"/>
            <a:ext cx="929447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DCDCAA"/>
                </a:solidFill>
                <a:latin typeface="Menlo" panose="020B0609030804020204" pitchFamily="49" charset="0"/>
              </a:rPr>
              <a:t>header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600" dirty="0">
                <a:solidFill>
                  <a:srgbClr val="9CDCFE"/>
                </a:solidFill>
                <a:latin typeface="Menlo" panose="020B0609030804020204" pitchFamily="49" charset="0"/>
              </a:rPr>
              <a:t>text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6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600" dirty="0">
                <a:solidFill>
                  <a:srgbClr val="9CDCFE"/>
                </a:solidFill>
                <a:latin typeface="Menlo" panose="020B0609030804020204" pitchFamily="49" charset="0"/>
              </a:rPr>
              <a:t>text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6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32221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order functions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D7BD81A-96CE-2344-B4A9-D080934E9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11056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Manipulate other functions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Takes functions as arguments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Return functions</a:t>
            </a:r>
          </a:p>
        </p:txBody>
      </p:sp>
    </p:spTree>
    <p:extLst>
      <p:ext uri="{BB962C8B-B14F-4D97-AF65-F5344CB8AC3E}">
        <p14:creationId xmlns:p14="http://schemas.microsoft.com/office/powerpoint/2010/main" val="8659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2119855"/>
            <a:ext cx="10554574" cy="453131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 </a:t>
            </a:r>
          </a:p>
          <a:p>
            <a:r>
              <a:rPr lang="en-US" sz="2600" dirty="0"/>
              <a:t> React Concept</a:t>
            </a:r>
            <a:endParaRPr lang="en-IL" sz="2600" dirty="0"/>
          </a:p>
          <a:p>
            <a:r>
              <a:rPr lang="en-US" sz="2600" dirty="0"/>
              <a:t> TSX</a:t>
            </a:r>
            <a:endParaRPr lang="en-IL" sz="2600" dirty="0"/>
          </a:p>
          <a:p>
            <a:r>
              <a:rPr lang="en-US" sz="2600" dirty="0"/>
              <a:t> Folder recommendation structure</a:t>
            </a:r>
            <a:endParaRPr lang="en-IL" sz="2600" dirty="0"/>
          </a:p>
          <a:p>
            <a:r>
              <a:rPr lang="en-US" sz="2600" dirty="0"/>
              <a:t> Component architecture</a:t>
            </a:r>
            <a:endParaRPr lang="en-IL" sz="2600" dirty="0"/>
          </a:p>
          <a:p>
            <a:r>
              <a:rPr lang="en-US" sz="2600" dirty="0"/>
              <a:t>The virtual DOM </a:t>
            </a:r>
            <a:endParaRPr lang="en-IL" sz="2600" dirty="0"/>
          </a:p>
          <a:p>
            <a:r>
              <a:rPr lang="en-US" sz="2600" dirty="0"/>
              <a:t>Diffing Algorithm</a:t>
            </a:r>
            <a:endParaRPr lang="en-IL" sz="26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71755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order functions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FC28E2-85EA-E140-AAA5-47F3420423EA}"/>
              </a:ext>
            </a:extLst>
          </p:cNvPr>
          <p:cNvSpPr/>
          <p:nvPr/>
        </p:nvSpPr>
        <p:spPr>
          <a:xfrm>
            <a:off x="951636" y="2189993"/>
            <a:ext cx="923659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invokeIf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condition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fnTrue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fnFalse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condition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?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fnTrue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() :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fnFalse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();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showWelcome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()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"Welcome!!!"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showUnauthorized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()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"Unauthorized!!!"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invokeIf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true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showWelcome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showUnauthorized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000" dirty="0">
                <a:solidFill>
                  <a:srgbClr val="6A9955"/>
                </a:solidFill>
                <a:latin typeface="Menlo" panose="020B0609030804020204" pitchFamily="49" charset="0"/>
              </a:rPr>
              <a:t>// "Welcome!!!"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invokeIf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false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showWelcome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showUnauthorized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000" dirty="0">
                <a:solidFill>
                  <a:srgbClr val="6A9955"/>
                </a:solidFill>
                <a:latin typeface="Menlo" panose="020B0609030804020204" pitchFamily="49" charset="0"/>
              </a:rPr>
              <a:t>// "Unauthorized!!!"</a:t>
            </a: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63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92336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accent1"/>
                </a:solidFill>
              </a:rPr>
              <a:t>Reduce</a:t>
            </a:r>
            <a:endParaRPr lang="en-US" sz="2600" dirty="0"/>
          </a:p>
          <a:p>
            <a:pPr>
              <a:lnSpc>
                <a:spcPct val="150000"/>
              </a:lnSpc>
            </a:pPr>
            <a:r>
              <a:rPr lang="en-US" sz="2600" dirty="0"/>
              <a:t>Map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Filter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Find</a:t>
            </a:r>
          </a:p>
          <a:p>
            <a:pPr>
              <a:lnSpc>
                <a:spcPct val="150000"/>
              </a:lnSpc>
            </a:pPr>
            <a:r>
              <a:rPr lang="en-US" sz="2600" dirty="0" err="1"/>
              <a:t>Findindex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27698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17B61E-CC78-314F-8687-F959E8E61DBF}"/>
              </a:ext>
            </a:extLst>
          </p:cNvPr>
          <p:cNvSpPr/>
          <p:nvPr/>
        </p:nvSpPr>
        <p:spPr>
          <a:xfrm>
            <a:off x="1655181" y="3026797"/>
            <a:ext cx="82411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editName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(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oldName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arr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arr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item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item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===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oldName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? { ...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item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} :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item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});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10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92336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Small pure functions, focus each function in a specific task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Combine functions to larger function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Chainable</a:t>
            </a:r>
          </a:p>
        </p:txBody>
      </p:sp>
    </p:spTree>
    <p:extLst>
      <p:ext uri="{BB962C8B-B14F-4D97-AF65-F5344CB8AC3E}">
        <p14:creationId xmlns:p14="http://schemas.microsoft.com/office/powerpoint/2010/main" val="232211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676C2E-70D7-1944-AC0C-71969A4D5AB3}"/>
              </a:ext>
            </a:extLst>
          </p:cNvPr>
          <p:cNvSpPr/>
          <p:nvPr/>
        </p:nvSpPr>
        <p:spPr>
          <a:xfrm>
            <a:off x="545167" y="2367630"/>
            <a:ext cx="1142421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civilianHours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...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hours: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&gt;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12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?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-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12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: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hours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});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appendAMPM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...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ampm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&gt;=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12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?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"PM"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: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"AM"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});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both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date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appendAMPM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civilianHours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date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27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349" y="181927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Typescript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CC7E1B-6153-994D-ADC6-EF379C71B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8549" y="643467"/>
            <a:ext cx="5397896" cy="539789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896090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</p:spPr>
        <p:txBody>
          <a:bodyPr anchor="ctr">
            <a:normAutofit/>
          </a:bodyPr>
          <a:lstStyle/>
          <a:p>
            <a:r>
              <a:rPr lang="en-US" sz="4400" dirty="0"/>
              <a:t>Typescript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067" y="978992"/>
            <a:ext cx="5365219" cy="4947245"/>
          </a:xfrm>
          <a:effectLst/>
        </p:spPr>
        <p:txBody>
          <a:bodyPr>
            <a:normAutofit/>
          </a:bodyPr>
          <a:lstStyle/>
          <a:p>
            <a:r>
              <a:rPr lang="en-US" sz="2600" dirty="0"/>
              <a:t>Microsoft</a:t>
            </a:r>
          </a:p>
          <a:p>
            <a:r>
              <a:rPr lang="en-US" sz="2600" dirty="0"/>
              <a:t>JavaScript that scales</a:t>
            </a:r>
          </a:p>
          <a:p>
            <a:r>
              <a:rPr lang="en-US" sz="2600" dirty="0"/>
              <a:t>Typescript compiler</a:t>
            </a:r>
          </a:p>
          <a:p>
            <a:r>
              <a:rPr lang="en-US" sz="2600" dirty="0"/>
              <a:t>Interfaces</a:t>
            </a:r>
          </a:p>
          <a:p>
            <a:r>
              <a:rPr lang="en-US" sz="2600" dirty="0"/>
              <a:t>Strongly types</a:t>
            </a:r>
          </a:p>
          <a:p>
            <a:r>
              <a:rPr lang="en-US" sz="2600" dirty="0"/>
              <a:t>Classes modifiers </a:t>
            </a:r>
          </a:p>
          <a:p>
            <a:r>
              <a:rPr lang="en-US" sz="2600" dirty="0"/>
              <a:t>More…</a:t>
            </a:r>
          </a:p>
        </p:txBody>
      </p:sp>
    </p:spTree>
    <p:extLst>
      <p:ext uri="{BB962C8B-B14F-4D97-AF65-F5344CB8AC3E}">
        <p14:creationId xmlns:p14="http://schemas.microsoft.com/office/powerpoint/2010/main" val="264830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core concepts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19D0B-4FBC-2049-9DD6-3BA2F62EC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55967"/>
            <a:ext cx="10554574" cy="3636511"/>
          </a:xfrm>
        </p:spPr>
        <p:txBody>
          <a:bodyPr>
            <a:noAutofit/>
          </a:bodyPr>
          <a:lstStyle/>
          <a:p>
            <a:r>
              <a:rPr lang="en-US" sz="2600" dirty="0"/>
              <a:t>React Element</a:t>
            </a:r>
          </a:p>
          <a:p>
            <a:r>
              <a:rPr lang="en-US" sz="2600" dirty="0"/>
              <a:t>JSX</a:t>
            </a:r>
          </a:p>
          <a:p>
            <a:r>
              <a:rPr lang="en-US" sz="2600" dirty="0"/>
              <a:t>Components and props</a:t>
            </a:r>
          </a:p>
          <a:p>
            <a:r>
              <a:rPr lang="en-US" sz="2600" dirty="0"/>
              <a:t>Virtual DOM</a:t>
            </a:r>
          </a:p>
          <a:p>
            <a:r>
              <a:rPr lang="en-US" sz="2600" dirty="0"/>
              <a:t>Render</a:t>
            </a:r>
          </a:p>
          <a:p>
            <a:r>
              <a:rPr lang="en-US" sz="2600" dirty="0"/>
              <a:t>State </a:t>
            </a:r>
          </a:p>
          <a:p>
            <a:r>
              <a:rPr lang="en-US" sz="2600" dirty="0"/>
              <a:t>Lifecycle</a:t>
            </a:r>
          </a:p>
        </p:txBody>
      </p:sp>
    </p:spTree>
    <p:extLst>
      <p:ext uri="{BB962C8B-B14F-4D97-AF65-F5344CB8AC3E}">
        <p14:creationId xmlns:p14="http://schemas.microsoft.com/office/powerpoint/2010/main" val="401067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in react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19D0B-4FBC-2049-9DD6-3BA2F62EC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52381"/>
            <a:ext cx="10554574" cy="3636511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Break The UI Into A Component Hierarchy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Data Model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Identify The Minimal Representation Of UI State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Identify Where Your State Should Live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Add Inverse Data Flow</a:t>
            </a:r>
          </a:p>
        </p:txBody>
      </p:sp>
    </p:spTree>
    <p:extLst>
      <p:ext uri="{BB962C8B-B14F-4D97-AF65-F5344CB8AC3E}">
        <p14:creationId xmlns:p14="http://schemas.microsoft.com/office/powerpoint/2010/main" val="261812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4800" dirty="0">
                <a:solidFill>
                  <a:schemeClr val="tx1"/>
                </a:solidFill>
              </a:rPr>
              <a:t>React Component Hierarchy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EB9DC9-AE4C-1947-9D16-B9CC53DC5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80472" y="866530"/>
            <a:ext cx="6268062" cy="495176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061855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1879496"/>
            <a:ext cx="10554574" cy="453131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 </a:t>
            </a:r>
          </a:p>
          <a:p>
            <a:pPr lvl="0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Basic components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Wingdings" pitchFamily="2" charset="2"/>
            </a:endParaRPr>
          </a:p>
          <a:p>
            <a:pPr lvl="0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State &amp; props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Wingdings" pitchFamily="2" charset="2"/>
            </a:endParaRPr>
          </a:p>
          <a:p>
            <a:pPr lvl="0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Stateless VS </a:t>
            </a:r>
            <a:r>
              <a:rPr lang="en-US" sz="260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statefull</a:t>
            </a: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 components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Wingdings" pitchFamily="2" charset="2"/>
            </a:endParaRPr>
          </a:p>
          <a:p>
            <a:pPr lvl="0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Function components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Wingdings" pitchFamily="2" charset="2"/>
            </a:endParaRPr>
          </a:p>
          <a:p>
            <a:pPr lvl="0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Managing component state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Wingdings" pitchFamily="2" charset="2"/>
            </a:endParaRPr>
          </a:p>
          <a:p>
            <a:pPr lvl="0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High Order Components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Wingdings" pitchFamily="2" charset="2"/>
            </a:endParaRPr>
          </a:p>
          <a:p>
            <a:pPr lvl="1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Children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1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Render props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Wingdings" pitchFamily="2" charset="2"/>
            </a:endParaRP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55850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react works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9B7F3C0-C6EB-8247-A1D6-2D888BCBC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71101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Can use 2 minimal libs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- Generate views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DOM - render the UI in the browser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designed to update the DOM for us</a:t>
            </a:r>
          </a:p>
        </p:txBody>
      </p:sp>
    </p:spTree>
    <p:extLst>
      <p:ext uri="{BB962C8B-B14F-4D97-AF65-F5344CB8AC3E}">
        <p14:creationId xmlns:p14="http://schemas.microsoft.com/office/powerpoint/2010/main" val="320914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Create App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9B7F3C0-C6EB-8247-A1D6-2D888BCBC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2236419"/>
            <a:ext cx="10554574" cy="363651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Create react app is a comfortable environment for learning React and is the best way to start building a new single-page application in React.</a:t>
            </a:r>
          </a:p>
        </p:txBody>
      </p:sp>
      <p:pic>
        <p:nvPicPr>
          <p:cNvPr id="3" name="Picture 2" descr="A close up of a text&#10;&#10;Description automatically generated">
            <a:extLst>
              <a:ext uri="{FF2B5EF4-FFF2-40B4-BE49-F238E27FC236}">
                <a16:creationId xmlns:a16="http://schemas.microsoft.com/office/drawing/2014/main" id="{619AA0A4-A8DD-FD20-6193-2F6F8D94B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886" y="5288730"/>
            <a:ext cx="3886200" cy="1407600"/>
          </a:xfrm>
          <a:prstGeom prst="rect">
            <a:avLst/>
          </a:prstGeom>
          <a:effectLst>
            <a:glow rad="1318440">
              <a:schemeClr val="accent5">
                <a:satMod val="175000"/>
                <a:alpha val="4000"/>
              </a:schemeClr>
            </a:glow>
            <a:softEdge rad="193679"/>
          </a:effectLst>
        </p:spPr>
      </p:pic>
      <p:pic>
        <p:nvPicPr>
          <p:cNvPr id="6" name="Picture 5" descr="A red triangle with a white exclamation mark&#10;&#10;Description automatically generated">
            <a:extLst>
              <a:ext uri="{FF2B5EF4-FFF2-40B4-BE49-F238E27FC236}">
                <a16:creationId xmlns:a16="http://schemas.microsoft.com/office/drawing/2014/main" id="{E9E05D98-9178-4129-370D-59DC2B697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027" y="5611892"/>
            <a:ext cx="816429" cy="67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1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Vite</a:t>
            </a:r>
            <a:endParaRPr lang="en-US" dirty="0"/>
          </a:p>
        </p:txBody>
      </p:sp>
      <p:pic>
        <p:nvPicPr>
          <p:cNvPr id="3" name="Content Placeholder 2" descr="A picture containing line, text, screenshot, plot&#10;&#10;Description automatically generated">
            <a:extLst>
              <a:ext uri="{FF2B5EF4-FFF2-40B4-BE49-F238E27FC236}">
                <a16:creationId xmlns:a16="http://schemas.microsoft.com/office/drawing/2014/main" id="{C2083B32-0241-36C4-E3ED-FE6FA20E2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4152" y="2236788"/>
            <a:ext cx="6141158" cy="3635375"/>
          </a:xfrm>
        </p:spPr>
      </p:pic>
    </p:spTree>
    <p:extLst>
      <p:ext uri="{BB962C8B-B14F-4D97-AF65-F5344CB8AC3E}">
        <p14:creationId xmlns:p14="http://schemas.microsoft.com/office/powerpoint/2010/main" val="172537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Vite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97CD1D-14CC-1855-B582-ED832FF89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Native ES modules</a:t>
            </a:r>
          </a:p>
          <a:p>
            <a:r>
              <a:rPr lang="en-IL" dirty="0"/>
              <a:t>Rollup</a:t>
            </a:r>
          </a:p>
        </p:txBody>
      </p:sp>
    </p:spTree>
    <p:extLst>
      <p:ext uri="{BB962C8B-B14F-4D97-AF65-F5344CB8AC3E}">
        <p14:creationId xmlns:p14="http://schemas.microsoft.com/office/powerpoint/2010/main" val="345157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Create App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4B9776-A9DF-A540-AAD1-3448A9F6FBDB}"/>
              </a:ext>
            </a:extLst>
          </p:cNvPr>
          <p:cNvSpPr/>
          <p:nvPr/>
        </p:nvSpPr>
        <p:spPr>
          <a:xfrm>
            <a:off x="1734671" y="3271228"/>
            <a:ext cx="77246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/>
              <a:t>npm</a:t>
            </a:r>
            <a:r>
              <a:rPr lang="en-US" sz="3200" dirty="0"/>
              <a:t> install -g create-react-app</a:t>
            </a:r>
          </a:p>
        </p:txBody>
      </p:sp>
    </p:spTree>
    <p:extLst>
      <p:ext uri="{BB962C8B-B14F-4D97-AF65-F5344CB8AC3E}">
        <p14:creationId xmlns:p14="http://schemas.microsoft.com/office/powerpoint/2010/main" val="196298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Vite</a:t>
            </a:r>
            <a:r>
              <a:rPr lang="en-US" dirty="0"/>
              <a:t> new 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C40FE-07C7-2C19-5A72-976A9D6160AA}"/>
              </a:ext>
            </a:extLst>
          </p:cNvPr>
          <p:cNvSpPr txBox="1"/>
          <p:nvPr/>
        </p:nvSpPr>
        <p:spPr>
          <a:xfrm>
            <a:off x="3766456" y="3559629"/>
            <a:ext cx="424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vitejs.dev</a:t>
            </a:r>
            <a:r>
              <a:rPr lang="en-US" dirty="0"/>
              <a:t>/guide/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03508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CLI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61A7E2-7288-F147-8C14-8F6FBF31D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762" y="2677211"/>
            <a:ext cx="7606349" cy="34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4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E167FEFE-C0F0-994F-AAED-74AB39EC8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21901"/>
            <a:ext cx="10554574" cy="3636511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Ui Components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Main Components – Pages</a:t>
            </a:r>
          </a:p>
          <a:p>
            <a:pPr>
              <a:lnSpc>
                <a:spcPct val="150000"/>
              </a:lnSpc>
            </a:pPr>
            <a:r>
              <a:rPr lang="en-US" sz="2800" dirty="0" err="1"/>
              <a:t>Utils</a:t>
            </a:r>
            <a:endParaRPr lang="en-US" sz="2800" dirty="0"/>
          </a:p>
          <a:p>
            <a:pPr>
              <a:lnSpc>
                <a:spcPct val="150000"/>
              </a:lnSpc>
            </a:pPr>
            <a:r>
              <a:rPr lang="en-US" sz="2800" dirty="0"/>
              <a:t>Configurations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State management – redux </a:t>
            </a:r>
          </a:p>
        </p:txBody>
      </p:sp>
    </p:spTree>
    <p:extLst>
      <p:ext uri="{BB962C8B-B14F-4D97-AF65-F5344CB8AC3E}">
        <p14:creationId xmlns:p14="http://schemas.microsoft.com/office/powerpoint/2010/main" val="341857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Element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5B7938D-762C-744B-98E5-E0B0D877D2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1436784"/>
              </p:ext>
            </p:extLst>
          </p:nvPr>
        </p:nvGraphicFramePr>
        <p:xfrm>
          <a:off x="2875280" y="2529840"/>
          <a:ext cx="6350000" cy="3733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99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Element</a:t>
            </a: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B9DE72B1-38DA-0A47-8581-5EA695E9CF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180879"/>
              </p:ext>
            </p:extLst>
          </p:nvPr>
        </p:nvGraphicFramePr>
        <p:xfrm>
          <a:off x="3027680" y="2479041"/>
          <a:ext cx="6050205" cy="3797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239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1759753"/>
            <a:ext cx="10554574" cy="490230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 </a:t>
            </a:r>
          </a:p>
          <a:p>
            <a:pPr algn="just" rtl="0"/>
            <a:r>
              <a:rPr lang="en-US" sz="2600" dirty="0">
                <a:latin typeface="Century Gothic" panose="020B0502020202020204" pitchFamily="34" charset="0"/>
              </a:rPr>
              <a:t>React Hooks</a:t>
            </a:r>
            <a:endParaRPr lang="en-IL" sz="2600" dirty="0">
              <a:latin typeface="Century Gothic" panose="020B0502020202020204" pitchFamily="34" charset="0"/>
            </a:endParaRPr>
          </a:p>
          <a:p>
            <a:pPr marL="742950" lvl="1" indent="-285750" algn="just" rtl="0">
              <a:buFont typeface="Courier New" panose="02070309020205020404" pitchFamily="49" charset="0"/>
              <a:buChar char="o"/>
            </a:pPr>
            <a:r>
              <a:rPr lang="en-US" sz="2600" dirty="0" err="1">
                <a:latin typeface="Century Gothic" panose="020B0502020202020204" pitchFamily="34" charset="0"/>
              </a:rPr>
              <a:t>useState</a:t>
            </a:r>
            <a:endParaRPr lang="en-IL" sz="2600" dirty="0">
              <a:latin typeface="Century Gothic" panose="020B0502020202020204" pitchFamily="34" charset="0"/>
            </a:endParaRPr>
          </a:p>
          <a:p>
            <a:pPr marL="742950" lvl="1" indent="-285750" algn="just" rtl="0">
              <a:buFont typeface="Courier New" panose="02070309020205020404" pitchFamily="49" charset="0"/>
              <a:buChar char="o"/>
            </a:pPr>
            <a:r>
              <a:rPr lang="en-US" sz="2600" dirty="0" err="1">
                <a:latin typeface="Century Gothic" panose="020B0502020202020204" pitchFamily="34" charset="0"/>
              </a:rPr>
              <a:t>useEffect</a:t>
            </a:r>
            <a:endParaRPr lang="en-IL" sz="2600" dirty="0">
              <a:latin typeface="Century Gothic" panose="020B0502020202020204" pitchFamily="34" charset="0"/>
            </a:endParaRPr>
          </a:p>
          <a:p>
            <a:pPr marL="742950" lvl="1" indent="-285750" algn="just" rtl="0">
              <a:buFont typeface="Courier New" panose="02070309020205020404" pitchFamily="49" charset="0"/>
              <a:buChar char="o"/>
            </a:pPr>
            <a:r>
              <a:rPr lang="en-US" sz="2600" dirty="0" err="1">
                <a:latin typeface="Century Gothic" panose="020B0502020202020204" pitchFamily="34" charset="0"/>
              </a:rPr>
              <a:t>useMemo</a:t>
            </a:r>
            <a:endParaRPr lang="en-IL" sz="2600" dirty="0">
              <a:latin typeface="Century Gothic" panose="020B0502020202020204" pitchFamily="34" charset="0"/>
            </a:endParaRPr>
          </a:p>
          <a:p>
            <a:pPr marL="742950" lvl="1" indent="-285750" algn="just" rtl="0">
              <a:buFont typeface="Courier New" panose="02070309020205020404" pitchFamily="49" charset="0"/>
              <a:buChar char="o"/>
            </a:pPr>
            <a:r>
              <a:rPr lang="en-US" sz="2600" dirty="0" err="1">
                <a:latin typeface="Century Gothic" panose="020B0502020202020204" pitchFamily="34" charset="0"/>
              </a:rPr>
              <a:t>useCallback</a:t>
            </a:r>
            <a:endParaRPr lang="en-IL" sz="2600" dirty="0">
              <a:latin typeface="Century Gothic" panose="020B0502020202020204" pitchFamily="34" charset="0"/>
            </a:endParaRPr>
          </a:p>
          <a:p>
            <a:pPr marL="742950" lvl="1" indent="-285750" algn="just" rtl="0">
              <a:buFont typeface="Courier New" panose="02070309020205020404" pitchFamily="49" charset="0"/>
              <a:buChar char="o"/>
            </a:pPr>
            <a:r>
              <a:rPr lang="en-US" sz="2600" dirty="0" err="1">
                <a:latin typeface="Century Gothic" panose="020B0502020202020204" pitchFamily="34" charset="0"/>
              </a:rPr>
              <a:t>useDefferedValue</a:t>
            </a:r>
            <a:endParaRPr lang="en-IL" sz="2600" dirty="0">
              <a:latin typeface="Century Gothic" panose="020B0502020202020204" pitchFamily="34" charset="0"/>
            </a:endParaRPr>
          </a:p>
          <a:p>
            <a:pPr marL="742950" lvl="1" indent="-285750" algn="just" rtl="0">
              <a:buFont typeface="Courier New" panose="02070309020205020404" pitchFamily="49" charset="0"/>
              <a:buChar char="o"/>
            </a:pPr>
            <a:r>
              <a:rPr lang="en-US" sz="2600" dirty="0" err="1">
                <a:latin typeface="Century Gothic" panose="020B0502020202020204" pitchFamily="34" charset="0"/>
              </a:rPr>
              <a:t>useTransition</a:t>
            </a:r>
            <a:endParaRPr lang="en-IL" sz="2600" dirty="0">
              <a:latin typeface="Century Gothic" panose="020B0502020202020204" pitchFamily="34" charset="0"/>
            </a:endParaRPr>
          </a:p>
          <a:p>
            <a:pPr marL="742950" lvl="1" indent="-285750" algn="just" rtl="0">
              <a:buFont typeface="Courier New" panose="02070309020205020404" pitchFamily="49" charset="0"/>
              <a:buChar char="o"/>
            </a:pPr>
            <a:r>
              <a:rPr lang="en-US" sz="2600" dirty="0" err="1">
                <a:latin typeface="Century Gothic" panose="020B0502020202020204" pitchFamily="34" charset="0"/>
              </a:rPr>
              <a:t>useRef</a:t>
            </a:r>
            <a:r>
              <a:rPr lang="en-US" sz="2600" dirty="0">
                <a:latin typeface="Century Gothic" panose="020B0502020202020204" pitchFamily="34" charset="0"/>
              </a:rPr>
              <a:t> ( </a:t>
            </a:r>
            <a:r>
              <a:rPr lang="en-US" sz="2600" dirty="0" err="1">
                <a:latin typeface="Century Gothic" panose="020B0502020202020204" pitchFamily="34" charset="0"/>
              </a:rPr>
              <a:t>useRef</a:t>
            </a:r>
            <a:r>
              <a:rPr lang="en-US" sz="2600" dirty="0">
                <a:latin typeface="Century Gothic" panose="020B0502020202020204" pitchFamily="34" charset="0"/>
              </a:rPr>
              <a:t> vs </a:t>
            </a:r>
            <a:r>
              <a:rPr lang="en-US" sz="2600" dirty="0" err="1">
                <a:latin typeface="Century Gothic" panose="020B0502020202020204" pitchFamily="34" charset="0"/>
              </a:rPr>
              <a:t>useState</a:t>
            </a:r>
            <a:r>
              <a:rPr lang="en-US" sz="2600" dirty="0">
                <a:latin typeface="Century Gothic" panose="020B0502020202020204" pitchFamily="34" charset="0"/>
              </a:rPr>
              <a:t> )</a:t>
            </a:r>
            <a:endParaRPr lang="en-IL" sz="2600" dirty="0">
              <a:latin typeface="Century Gothic" panose="020B0502020202020204" pitchFamily="34" charset="0"/>
            </a:endParaRP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70913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B3B49-EF9E-0C44-9E38-189A303CC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560" y="2557567"/>
            <a:ext cx="10554574" cy="3636511"/>
          </a:xfrm>
        </p:spPr>
        <p:txBody>
          <a:bodyPr>
            <a:noAutofit/>
          </a:bodyPr>
          <a:lstStyle/>
          <a:p>
            <a: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The most atomic Unit in react</a:t>
            </a:r>
          </a:p>
          <a:p>
            <a:pPr fontAlgn="base"/>
            <a:r>
              <a:rPr lang="en-US" sz="2600" dirty="0"/>
              <a:t>React elements are the instructions for how the browser DOM should be created.</a:t>
            </a:r>
          </a:p>
          <a:p>
            <a: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HTML Tags are become DOM elements when the browser loads the HTML</a:t>
            </a:r>
          </a:p>
          <a:p>
            <a: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 err="1"/>
              <a:t>React.CreateElement</a:t>
            </a:r>
            <a:r>
              <a:rPr lang="en-US" sz="2600" dirty="0"/>
              <a:t> – working with the DOM API</a:t>
            </a:r>
          </a:p>
          <a:p>
            <a:r>
              <a:rPr lang="en-US" sz="2600" dirty="0"/>
              <a:t>Instructions for what we want React to build </a:t>
            </a:r>
          </a:p>
          <a:p>
            <a:r>
              <a:rPr lang="en-US" sz="2600" dirty="0"/>
              <a:t>Rendering and reconciling the elements</a:t>
            </a:r>
          </a:p>
        </p:txBody>
      </p:sp>
    </p:spTree>
    <p:extLst>
      <p:ext uri="{BB962C8B-B14F-4D97-AF65-F5344CB8AC3E}">
        <p14:creationId xmlns:p14="http://schemas.microsoft.com/office/powerpoint/2010/main" val="46963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Element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78BC3C-00D4-CE42-B3C1-7DE71C089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675" y="1610744"/>
            <a:ext cx="10554574" cy="363651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&lt;h1 id=”h1-app"&gt;Application Header&lt;/h1&gt;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2896CB-BCC1-7E4D-9CC7-F853FB525092}"/>
              </a:ext>
            </a:extLst>
          </p:cNvPr>
          <p:cNvSpPr/>
          <p:nvPr/>
        </p:nvSpPr>
        <p:spPr>
          <a:xfrm>
            <a:off x="1288675" y="3474968"/>
            <a:ext cx="961464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8C8C8"/>
                </a:solidFill>
                <a:latin typeface="Menlo" panose="020B0609030804020204" pitchFamily="49" charset="0"/>
              </a:rPr>
              <a:t>$$</a:t>
            </a:r>
            <a:r>
              <a:rPr lang="en-US" sz="2200" dirty="0" err="1">
                <a:solidFill>
                  <a:srgbClr val="C8C8C8"/>
                </a:solidFill>
                <a:latin typeface="Menlo" panose="020B0609030804020204" pitchFamily="49" charset="0"/>
              </a:rPr>
              <a:t>typeof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Symbol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"type"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"h1"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"key"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"ref"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"props"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{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id: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”h1-app"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children: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/>
              <a:t>Application </a:t>
            </a:r>
            <a:r>
              <a:rPr lang="en-US" sz="2200" dirty="0" err="1"/>
              <a:t>Heade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},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"_owner"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"_store"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{}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94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Children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B41EF-B899-B840-8CE0-A85A44529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610744"/>
            <a:ext cx="10554574" cy="3636511"/>
          </a:xfrm>
        </p:spPr>
        <p:txBody>
          <a:bodyPr>
            <a:normAutofit/>
          </a:bodyPr>
          <a:lstStyle/>
          <a:p>
            <a:r>
              <a:rPr lang="en-US" sz="2600" dirty="0"/>
              <a:t>React renders child elements using </a:t>
            </a:r>
            <a:r>
              <a:rPr lang="en-US" sz="2600" dirty="0" err="1"/>
              <a:t>props.children</a:t>
            </a:r>
            <a:endParaRPr lang="en-US" sz="2600" dirty="0"/>
          </a:p>
          <a:p>
            <a:r>
              <a:rPr lang="en-US" sz="2600" dirty="0"/>
              <a:t>Element tree</a:t>
            </a:r>
          </a:p>
          <a:p>
            <a:pPr marL="0" indent="0">
              <a:buNone/>
            </a:pPr>
            <a:endParaRPr lang="en-US" sz="2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218739-F175-E34C-8B10-43246AF371C5}"/>
              </a:ext>
            </a:extLst>
          </p:cNvPr>
          <p:cNvSpPr/>
          <p:nvPr/>
        </p:nvSpPr>
        <p:spPr>
          <a:xfrm>
            <a:off x="2671482" y="3846871"/>
            <a:ext cx="6096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2 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lb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salmon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5 sprigs fresh rosemary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2 tablespoons olive oil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2 small lemons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1 teaspoon kosher salt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4 cloves of chopped garlic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30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Children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00DF37-BEB0-4C4A-B51A-A7CF111D8D63}"/>
              </a:ext>
            </a:extLst>
          </p:cNvPr>
          <p:cNvSpPr/>
          <p:nvPr/>
        </p:nvSpPr>
        <p:spPr>
          <a:xfrm>
            <a:off x="1386823" y="2255828"/>
            <a:ext cx="984324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"ul"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"2 </a:t>
            </a:r>
            <a:r>
              <a:rPr lang="en-US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lb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 salmon"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"5 sprigs fresh rosemary"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"2 tablespoons olive oil"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"2 small lemons"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"1 teaspoon kosher salt"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"4 cloves of chopped garlic"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);</a:t>
            </a:r>
          </a:p>
          <a:p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05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ClassName</a:t>
            </a:r>
            <a:r>
              <a:rPr lang="en-US" dirty="0"/>
              <a:t> in react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HTML Elements use class attribute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Class is reserved word 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React use </a:t>
            </a:r>
            <a:r>
              <a:rPr lang="en-US" sz="2600" dirty="0" err="1"/>
              <a:t>className</a:t>
            </a:r>
            <a:endParaRPr lang="en-US" sz="2600" dirty="0"/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Style object is also available </a:t>
            </a:r>
          </a:p>
        </p:txBody>
      </p:sp>
    </p:spTree>
    <p:extLst>
      <p:ext uri="{BB962C8B-B14F-4D97-AF65-F5344CB8AC3E}">
        <p14:creationId xmlns:p14="http://schemas.microsoft.com/office/powerpoint/2010/main" val="377702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ClassName</a:t>
            </a:r>
            <a:r>
              <a:rPr lang="en-US" dirty="0"/>
              <a:t>  in react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287D0D-D2B5-B740-8021-94939F114EF3}"/>
              </a:ext>
            </a:extLst>
          </p:cNvPr>
          <p:cNvSpPr/>
          <p:nvPr/>
        </p:nvSpPr>
        <p:spPr>
          <a:xfrm>
            <a:off x="495231" y="2441767"/>
            <a:ext cx="11201535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"ul"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{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className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</a:t>
            </a:r>
            <a:r>
              <a:rPr lang="en-US" sz="2400" dirty="0"/>
              <a:t> ingredients 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},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/>
              <a:t> </a:t>
            </a:r>
            <a:r>
              <a:rPr lang="en-US" sz="2400" dirty="0" err="1"/>
              <a:t>ingredients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(item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 </a:t>
            </a:r>
            <a:r>
              <a:rPr lang="en-US" sz="2400" dirty="0"/>
              <a:t>item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8B5CD6-AD37-4F4C-A79F-13A569850E74}"/>
              </a:ext>
            </a:extLst>
          </p:cNvPr>
          <p:cNvSpPr/>
          <p:nvPr/>
        </p:nvSpPr>
        <p:spPr>
          <a:xfrm>
            <a:off x="2826036" y="4220426"/>
            <a:ext cx="6096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items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[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"2 </a:t>
            </a:r>
            <a:r>
              <a:rPr lang="en-US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lb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 salmon"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"5 sprigs fresh rosemary"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"2 tablespoons olive oil"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"2 small lemons"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"1 teaspoon kosher salt"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"4 cloves of chopped garlic"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41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FE83E86-E038-7845-8329-FD56458D2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3200" dirty="0"/>
              <a:t>Writing all our application with Create Element </a:t>
            </a:r>
          </a:p>
          <a:p>
            <a: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3200" dirty="0"/>
              <a:t>is time consuming</a:t>
            </a:r>
          </a:p>
        </p:txBody>
      </p:sp>
    </p:spTree>
    <p:extLst>
      <p:ext uri="{BB962C8B-B14F-4D97-AF65-F5344CB8AC3E}">
        <p14:creationId xmlns:p14="http://schemas.microsoft.com/office/powerpoint/2010/main" val="416705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430A3C-A565-0244-8873-797AE6C038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07" r="17107" b="-1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FE83E86-E038-7845-8329-FD56458D2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8769" y="4110531"/>
            <a:ext cx="6515377" cy="118419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n-US" sz="5500" b="1" dirty="0">
                <a:solidFill>
                  <a:schemeClr val="bg1"/>
                </a:solidFill>
              </a:rPr>
              <a:t>JSX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chemeClr val="bg1"/>
                </a:solidFill>
              </a:rPr>
              <a:t> on the beach!</a:t>
            </a:r>
          </a:p>
        </p:txBody>
      </p:sp>
    </p:spTree>
    <p:extLst>
      <p:ext uri="{BB962C8B-B14F-4D97-AF65-F5344CB8AC3E}">
        <p14:creationId xmlns:p14="http://schemas.microsoft.com/office/powerpoint/2010/main" val="26193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22AEB96-A3F8-4EC3-A246-8DAD9319A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14002556-A10E-479D-9B30-0C8B7938E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447188"/>
            <a:ext cx="3675318" cy="5468700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spc="300" dirty="0">
                <a:solidFill>
                  <a:srgbClr val="00B0F0"/>
                </a:solidFill>
              </a:rPr>
              <a:t>JSX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143" y="447188"/>
            <a:ext cx="6585235" cy="3395469"/>
          </a:xfrm>
          <a:effectLst/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concise syntax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Easy to create DOM trees with attributes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More readable like HTML &amp; XML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Using JS expressions ..{}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028B99-3682-0140-BEF7-DEFCA22C2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976" y="4289845"/>
            <a:ext cx="7064005" cy="141280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408004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19" y="411573"/>
            <a:ext cx="8882490" cy="2020782"/>
          </a:xfrm>
        </p:spPr>
        <p:txBody>
          <a:bodyPr anchor="ctr">
            <a:noAutofit/>
          </a:bodyPr>
          <a:lstStyle/>
          <a:p>
            <a:pPr fontAlgn="base"/>
            <a:r>
              <a:rPr lang="en-US" sz="5000" dirty="0"/>
              <a:t>Mapping Arrays with JSX</a:t>
            </a:r>
            <a:br>
              <a:rPr lang="en-US" sz="5000" dirty="0"/>
            </a:br>
            <a:endParaRPr lang="en-US" sz="5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64E606-4DBD-FD47-B858-32AE1E0CBD46}"/>
              </a:ext>
            </a:extLst>
          </p:cNvPr>
          <p:cNvSpPr/>
          <p:nvPr/>
        </p:nvSpPr>
        <p:spPr>
          <a:xfrm>
            <a:off x="1508167" y="3074351"/>
            <a:ext cx="868086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ingredients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ingredient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key=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{</a:t>
            </a:r>
            <a:r>
              <a:rPr lang="en-US" sz="2400" dirty="0" err="1">
                <a:solidFill>
                  <a:srgbClr val="CE9178"/>
                </a:solidFill>
                <a:latin typeface="Menlo" panose="020B0609030804020204" pitchFamily="49" charset="0"/>
              </a:rPr>
              <a:t>i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}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ingredient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))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47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1759753"/>
            <a:ext cx="10554574" cy="490230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 </a:t>
            </a: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Lazy loading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Managing global state with </a:t>
            </a:r>
            <a:r>
              <a:rPr lang="en-US" sz="260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useContext</a:t>
            </a: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&amp; </a:t>
            </a:r>
            <a:r>
              <a:rPr lang="en-US" sz="260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useReducer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Using </a:t>
            </a:r>
            <a:r>
              <a:rPr lang="en-US" sz="260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Axios</a:t>
            </a: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interceptors 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Using redux toolkit vs Managing state with </a:t>
            </a:r>
            <a:r>
              <a:rPr lang="en-US" sz="260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useContext</a:t>
            </a: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&amp; </a:t>
            </a:r>
            <a:r>
              <a:rPr lang="en-US" sz="260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useReducer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5223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20" y="0"/>
            <a:ext cx="8882490" cy="2020782"/>
          </a:xfrm>
        </p:spPr>
        <p:txBody>
          <a:bodyPr anchor="ctr">
            <a:normAutofit/>
          </a:bodyPr>
          <a:lstStyle/>
          <a:p>
            <a:pPr fontAlgn="base"/>
            <a:r>
              <a:rPr lang="en-US" sz="5000" dirty="0"/>
              <a:t>Babel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3F4D4F-88D5-7243-B9B7-5B58C49E5BD4}"/>
              </a:ext>
            </a:extLst>
          </p:cNvPr>
          <p:cNvSpPr/>
          <p:nvPr/>
        </p:nvSpPr>
        <p:spPr>
          <a:xfrm>
            <a:off x="510893" y="2767280"/>
            <a:ext cx="11340935" cy="1475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FEFEFE"/>
                </a:solidFill>
                <a:latin typeface="+mj-lt"/>
                <a:ea typeface="+mj-ea"/>
                <a:cs typeface="+mj-cs"/>
              </a:rPr>
              <a:t>Convert our fancy source code into something 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FEFEFE"/>
                </a:solidFill>
                <a:latin typeface="+mj-lt"/>
                <a:ea typeface="+mj-ea"/>
                <a:cs typeface="+mj-cs"/>
              </a:rPr>
              <a:t>that the browser can interpret</a:t>
            </a:r>
          </a:p>
        </p:txBody>
      </p:sp>
    </p:spTree>
    <p:extLst>
      <p:ext uri="{BB962C8B-B14F-4D97-AF65-F5344CB8AC3E}">
        <p14:creationId xmlns:p14="http://schemas.microsoft.com/office/powerpoint/2010/main" val="390303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16E3E5-5186-46A4-AFBD-337387D31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3">
            <a:extLst>
              <a:ext uri="{FF2B5EF4-FFF2-40B4-BE49-F238E27FC236}">
                <a16:creationId xmlns:a16="http://schemas.microsoft.com/office/drawing/2014/main" id="{7B8FAACC-353E-4F84-BA62-A5514185D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749" y="416561"/>
            <a:ext cx="3575737" cy="1332688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Components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46333D-1C87-4A41-BC9D-1F205E0F225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8433" y="946741"/>
            <a:ext cx="7362702" cy="276098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ECB5DE0-F89E-B647-BB42-EC67E5794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7709" y="2403967"/>
            <a:ext cx="4445858" cy="4016619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FFFFFF"/>
                </a:solidFill>
              </a:rPr>
              <a:t>User interface is made up of parts</a:t>
            </a:r>
          </a:p>
          <a:p>
            <a:r>
              <a:rPr lang="en-US" sz="2600" dirty="0">
                <a:solidFill>
                  <a:srgbClr val="FFFFFF"/>
                </a:solidFill>
              </a:rPr>
              <a:t>When we put them all together we are getting user interface</a:t>
            </a:r>
          </a:p>
          <a:p>
            <a:r>
              <a:rPr lang="en-US" sz="2600" dirty="0">
                <a:solidFill>
                  <a:srgbClr val="FFFFFF"/>
                </a:solidFill>
              </a:rPr>
              <a:t>Independent</a:t>
            </a:r>
          </a:p>
          <a:p>
            <a:r>
              <a:rPr lang="en-US" sz="2600" dirty="0">
                <a:solidFill>
                  <a:srgbClr val="FFFFFF"/>
                </a:solidFill>
              </a:rPr>
              <a:t>reusable pieces</a:t>
            </a:r>
          </a:p>
        </p:txBody>
      </p:sp>
    </p:spTree>
    <p:extLst>
      <p:ext uri="{BB962C8B-B14F-4D97-AF65-F5344CB8AC3E}">
        <p14:creationId xmlns:p14="http://schemas.microsoft.com/office/powerpoint/2010/main" val="1017323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342900" indent="-342900" algn="l" defTabSz="457200" rtl="0" eaLnBrk="1" latinLnBrk="0" hangingPunct="1"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Class</a:t>
            </a:r>
          </a:p>
          <a:p>
            <a:pPr marL="342900" indent="-342900" algn="l" defTabSz="457200" rtl="0" eaLnBrk="1" latinLnBrk="0" hangingPunct="1"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Function</a:t>
            </a:r>
          </a:p>
          <a:p>
            <a:pPr marL="0" indent="0" algn="l" defTabSz="457200" rtl="0" eaLnBrk="1" latinLnBrk="0" hangingPunct="1"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7810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Component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EAED16-4741-5749-8AE8-E499F34B8F2B}"/>
              </a:ext>
            </a:extLst>
          </p:cNvPr>
          <p:cNvSpPr/>
          <p:nvPr/>
        </p:nvSpPr>
        <p:spPr>
          <a:xfrm>
            <a:off x="684070" y="2359214"/>
            <a:ext cx="1082385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import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from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"react"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interface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DCDCAA"/>
                </a:solidFill>
                <a:latin typeface="Menlo" panose="020B0609030804020204" pitchFamily="49" charset="0"/>
              </a:rPr>
              <a:t>Header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{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} =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className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"jumbotron"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style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{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}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 "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}{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 "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);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56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Component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9D9795-9247-CC48-980C-77795EA3520B}"/>
              </a:ext>
            </a:extLst>
          </p:cNvPr>
          <p:cNvSpPr/>
          <p:nvPr/>
        </p:nvSpPr>
        <p:spPr>
          <a:xfrm>
            <a:off x="573183" y="2340745"/>
            <a:ext cx="1143593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export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class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Header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extends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React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Component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&lt;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any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&gt;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constructor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super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DCDCAA"/>
                </a:solidFill>
                <a:latin typeface="Menlo" panose="020B0609030804020204" pitchFamily="49" charset="0"/>
              </a:rPr>
              <a:t>render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()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{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} = </a:t>
            </a:r>
            <a:r>
              <a:rPr lang="en-US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this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className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"jumbotron"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style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{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}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);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72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486447"/>
            <a:ext cx="10554574" cy="3636511"/>
          </a:xfrm>
        </p:spPr>
        <p:txBody>
          <a:bodyPr>
            <a:normAutofit/>
          </a:bodyPr>
          <a:lstStyle/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Object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Props are stands for properties which passed to the components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Props are read only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Props can contain primitive and complex data</a:t>
            </a:r>
          </a:p>
        </p:txBody>
      </p:sp>
    </p:spTree>
    <p:extLst>
      <p:ext uri="{BB962C8B-B14F-4D97-AF65-F5344CB8AC3E}">
        <p14:creationId xmlns:p14="http://schemas.microsoft.com/office/powerpoint/2010/main" val="49605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Fragments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Container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Avoid DIV Hell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7559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Component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Component is just a plain JavaScript function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 which takes props as an argument and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returns a react element</a:t>
            </a:r>
          </a:p>
        </p:txBody>
      </p:sp>
    </p:spTree>
    <p:extLst>
      <p:ext uri="{BB962C8B-B14F-4D97-AF65-F5344CB8AC3E}">
        <p14:creationId xmlns:p14="http://schemas.microsoft.com/office/powerpoint/2010/main" val="406088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Stateful Component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Component that contains State object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and reflect their state with the render process</a:t>
            </a:r>
          </a:p>
        </p:txBody>
      </p:sp>
    </p:spTree>
    <p:extLst>
      <p:ext uri="{BB962C8B-B14F-4D97-AF65-F5344CB8AC3E}">
        <p14:creationId xmlns:p14="http://schemas.microsoft.com/office/powerpoint/2010/main" val="343376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80EF6-702D-B948-87E1-1683BDC1B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 The </a:t>
            </a:r>
            <a:r>
              <a:rPr lang="en-US" sz="2600" i="1" dirty="0"/>
              <a:t>state</a:t>
            </a:r>
            <a:r>
              <a:rPr lang="en-US" sz="2600" dirty="0"/>
              <a:t> of a React application is driven by data 	that has the ability to change</a:t>
            </a:r>
          </a:p>
          <a:p>
            <a:r>
              <a:rPr lang="en-US" sz="2600" dirty="0"/>
              <a:t> Reflect the content - UI</a:t>
            </a:r>
          </a:p>
        </p:txBody>
      </p:sp>
    </p:spTree>
    <p:extLst>
      <p:ext uri="{BB962C8B-B14F-4D97-AF65-F5344CB8AC3E}">
        <p14:creationId xmlns:p14="http://schemas.microsoft.com/office/powerpoint/2010/main" val="240703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1759753"/>
            <a:ext cx="10554574" cy="490230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 </a:t>
            </a: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When should we use MF’s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Major features distinction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Advantages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React solution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Webpack Or </a:t>
            </a:r>
            <a:r>
              <a:rPr lang="en-US" sz="2600" dirty="0" err="1">
                <a:effectLst/>
                <a:ea typeface="Times New Roman" panose="02020603050405020304" pitchFamily="18" charset="0"/>
              </a:rPr>
              <a:t>Vite</a:t>
            </a:r>
            <a:r>
              <a:rPr lang="en-US" sz="2600" dirty="0">
                <a:effectLst/>
                <a:ea typeface="Times New Roman" panose="02020603050405020304" pitchFamily="18" charset="0"/>
              </a:rPr>
              <a:t> configuration 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Example of MF’s with react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pPr lvl="1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Build time integration - libraries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pPr lvl="1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Run time integration – MF’s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48852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80EF6-702D-B948-87E1-1683BDC1B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 Don’t change the state directly</a:t>
            </a:r>
          </a:p>
          <a:p>
            <a:r>
              <a:rPr lang="en-US" sz="2600" dirty="0"/>
              <a:t> Use </a:t>
            </a:r>
            <a:r>
              <a:rPr lang="en-US" sz="2600" dirty="0" err="1"/>
              <a:t>setState</a:t>
            </a:r>
            <a:r>
              <a:rPr lang="en-US" sz="2600" dirty="0"/>
              <a:t> </a:t>
            </a:r>
            <a:r>
              <a:rPr lang="en-US" sz="2600" dirty="0" err="1"/>
              <a:t>mothod</a:t>
            </a:r>
            <a:endParaRPr lang="en-US" sz="2600" dirty="0"/>
          </a:p>
          <a:p>
            <a:r>
              <a:rPr lang="en-US" sz="2600" dirty="0"/>
              <a:t> React may batch multiple </a:t>
            </a:r>
            <a:r>
              <a:rPr lang="en-US" sz="2600" dirty="0" err="1"/>
              <a:t>setState</a:t>
            </a:r>
            <a:r>
              <a:rPr lang="en-US" sz="2600" dirty="0"/>
              <a:t>() calls into a single      	update for performance</a:t>
            </a:r>
          </a:p>
          <a:p>
            <a:r>
              <a:rPr lang="en-US" sz="2600" dirty="0"/>
              <a:t> State updates are merged</a:t>
            </a:r>
          </a:p>
        </p:txBody>
      </p:sp>
    </p:spTree>
    <p:extLst>
      <p:ext uri="{BB962C8B-B14F-4D97-AF65-F5344CB8AC3E}">
        <p14:creationId xmlns:p14="http://schemas.microsoft.com/office/powerpoint/2010/main" val="221591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9D336D4B-F9C3-4167-9191-8DA896C80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069BF0B4-2BF1-40F2-8D8E-9CFCED97D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881" y="5363040"/>
            <a:ext cx="8351520" cy="970450"/>
          </a:xfrm>
        </p:spPr>
        <p:txBody>
          <a:bodyPr anchor="ctr">
            <a:no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Components lifecycle methods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138FCE-E3D4-5340-977B-F6591EFDA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1" y="514350"/>
            <a:ext cx="7179802" cy="393094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357583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mounting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endParaRPr lang="en-US" sz="2600" dirty="0"/>
          </a:p>
          <a:p>
            <a:r>
              <a:rPr lang="en-US" sz="2600" dirty="0"/>
              <a:t>These methods are called in the following order when an instance of a component is being created and inserted into the DOM:</a:t>
            </a:r>
          </a:p>
          <a:p>
            <a:r>
              <a:rPr lang="en-US" sz="2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constructor()</a:t>
            </a:r>
            <a:endParaRPr lang="en-US" sz="2600" dirty="0"/>
          </a:p>
          <a:p>
            <a:r>
              <a:rPr lang="en-US" sz="2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static getDerivedStateFromProps()</a:t>
            </a:r>
            <a:endParaRPr lang="en-US" sz="2600" dirty="0"/>
          </a:p>
          <a:p>
            <a:r>
              <a:rPr lang="en-US" sz="26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render()</a:t>
            </a:r>
            <a:endParaRPr lang="en-US" sz="2600" dirty="0"/>
          </a:p>
          <a:p>
            <a:r>
              <a:rPr lang="en-US" sz="26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componentDidMount()</a:t>
            </a:r>
            <a:endParaRPr lang="en-US" sz="26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89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getDerivedStateFromProps()</a:t>
            </a:r>
            <a:endParaRPr lang="en-US" sz="3700" b="0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Before render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Return object that updates the state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When state depends on props – </a:t>
            </a:r>
            <a:r>
              <a:rPr lang="en-US" sz="2600" dirty="0" err="1"/>
              <a:t>AntiPattern</a:t>
            </a:r>
            <a:endParaRPr lang="en-US" sz="2600" dirty="0"/>
          </a:p>
          <a:p>
            <a:pPr>
              <a:lnSpc>
                <a:spcPct val="150000"/>
              </a:lnSpc>
            </a:pPr>
            <a:r>
              <a:rPr lang="en-US" sz="2600" dirty="0"/>
              <a:t>Fetch data on props changed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73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render()</a:t>
            </a:r>
            <a:endParaRPr lang="en-US" sz="3700" b="0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React Element tree is created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updates his virtual DOM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68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ComponentDidMount()</a:t>
            </a:r>
            <a:endParaRPr lang="en-US" sz="3700" b="0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Invoked immediately after a component is mounted - inserted into the tree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Call remote endpoint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Subscriptions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46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 dirty="0"/>
              <a:t>Updating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354367"/>
            <a:ext cx="10554574" cy="4188525"/>
          </a:xfrm>
        </p:spPr>
        <p:txBody>
          <a:bodyPr>
            <a:noAutofit/>
          </a:bodyPr>
          <a:lstStyle/>
          <a:p>
            <a:r>
              <a:rPr lang="en-US" sz="2600" dirty="0"/>
              <a:t>An update can be caused by changes to props or state. These methods are called in the following order when a component is being re-rendered: </a:t>
            </a:r>
          </a:p>
          <a:p>
            <a:r>
              <a:rPr lang="en-US" sz="2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static getDerivedStateFromProps()</a:t>
            </a:r>
            <a:endParaRPr lang="en-US" sz="2600" dirty="0"/>
          </a:p>
          <a:p>
            <a:r>
              <a:rPr lang="en-US" sz="2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shouldComponentUpdate()</a:t>
            </a:r>
            <a:endParaRPr lang="en-US" sz="2600" dirty="0"/>
          </a:p>
          <a:p>
            <a:r>
              <a:rPr lang="en-US" sz="26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render()</a:t>
            </a:r>
            <a:endParaRPr lang="en-US" sz="2600" dirty="0"/>
          </a:p>
          <a:p>
            <a:r>
              <a:rPr lang="en-US" sz="26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getSnapshotBeforeUpdate()</a:t>
            </a:r>
            <a:endParaRPr lang="en-US" sz="2600" dirty="0"/>
          </a:p>
          <a:p>
            <a:r>
              <a:rPr lang="en-US" sz="2600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componentDidUpdate</a:t>
            </a:r>
            <a:r>
              <a:rPr lang="en-US" sz="26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73696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shouldComponentUpdate()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2243C-F7F3-6040-ADEA-E72C9B1B2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51478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Invoked before rendering when new props or state are being received.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Help us to decide if the state changes need to affect the component render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Return Boolean value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Default true</a:t>
            </a:r>
          </a:p>
        </p:txBody>
      </p:sp>
    </p:spTree>
    <p:extLst>
      <p:ext uri="{BB962C8B-B14F-4D97-AF65-F5344CB8AC3E}">
        <p14:creationId xmlns:p14="http://schemas.microsoft.com/office/powerpoint/2010/main" val="197372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getSnapshotBeforeUpdate</a:t>
            </a:r>
            <a:r>
              <a:rPr lang="en-US" b="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2243C-F7F3-6040-ADEA-E72C9B1B2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17703"/>
            <a:ext cx="10554574" cy="36365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dirty="0"/>
              <a:t>Before the last render committed to the DOM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Capture information from the DOM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passed as a parameter to </a:t>
            </a:r>
            <a:r>
              <a:rPr lang="en-US" sz="2600" dirty="0" err="1"/>
              <a:t>componentDidUpdate</a:t>
            </a:r>
            <a:r>
              <a:rPr lang="en-US" sz="2600" dirty="0"/>
              <a:t>()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79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componentDidUpdate</a:t>
            </a:r>
            <a:r>
              <a:rPr lang="en-US" b="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2243C-F7F3-6040-ADEA-E72C9B1B2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880" y="2526263"/>
            <a:ext cx="10554574" cy="36365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dirty="0"/>
              <a:t>Invoked immediately after updating occurs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Not after initial render </a:t>
            </a:r>
          </a:p>
          <a:p>
            <a:pPr>
              <a:lnSpc>
                <a:spcPct val="150000"/>
              </a:lnSpc>
            </a:pPr>
            <a:r>
              <a:rPr lang="en-US" sz="2600" dirty="0" err="1"/>
              <a:t>SetState</a:t>
            </a:r>
            <a:r>
              <a:rPr lang="en-US" sz="2600" dirty="0"/>
              <a:t> ? Be carful from infinite loop</a:t>
            </a:r>
          </a:p>
        </p:txBody>
      </p:sp>
    </p:spTree>
    <p:extLst>
      <p:ext uri="{BB962C8B-B14F-4D97-AF65-F5344CB8AC3E}">
        <p14:creationId xmlns:p14="http://schemas.microsoft.com/office/powerpoint/2010/main" val="307685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react colors">
      <a:dk1>
        <a:srgbClr val="000000"/>
      </a:dk1>
      <a:lt1>
        <a:srgbClr val="FFFFFF"/>
      </a:lt1>
      <a:dk2>
        <a:srgbClr val="212121"/>
      </a:dk2>
      <a:lt2>
        <a:srgbClr val="636363"/>
      </a:lt2>
      <a:accent1>
        <a:srgbClr val="61DAF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72767</TotalTime>
  <Words>4769</Words>
  <Application>Microsoft Macintosh PowerPoint</Application>
  <PresentationFormat>Widescreen</PresentationFormat>
  <Paragraphs>781</Paragraphs>
  <Slides>163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163</vt:i4>
      </vt:variant>
    </vt:vector>
  </HeadingPairs>
  <TitlesOfParts>
    <vt:vector size="172" baseType="lpstr">
      <vt:lpstr>Calibri</vt:lpstr>
      <vt:lpstr>Century Gothic</vt:lpstr>
      <vt:lpstr>Courier New</vt:lpstr>
      <vt:lpstr>Menlo</vt:lpstr>
      <vt:lpstr>SFMono-Regular</vt:lpstr>
      <vt:lpstr>system-ui</vt:lpstr>
      <vt:lpstr>Times New Roman</vt:lpstr>
      <vt:lpstr>Wingdings 2</vt:lpstr>
      <vt:lpstr>Quotable</vt:lpstr>
      <vt:lpstr>React</vt:lpstr>
      <vt:lpstr>React</vt:lpstr>
      <vt:lpstr>Agenda</vt:lpstr>
      <vt:lpstr>Agenda</vt:lpstr>
      <vt:lpstr>Agenda</vt:lpstr>
      <vt:lpstr>Agenda</vt:lpstr>
      <vt:lpstr>Agenda</vt:lpstr>
      <vt:lpstr>Agenda</vt:lpstr>
      <vt:lpstr>Agenda</vt:lpstr>
      <vt:lpstr>Eco System </vt:lpstr>
      <vt:lpstr>References</vt:lpstr>
      <vt:lpstr>React VS Angular</vt:lpstr>
      <vt:lpstr>React</vt:lpstr>
      <vt:lpstr>About React</vt:lpstr>
      <vt:lpstr>React’s past and future</vt:lpstr>
      <vt:lpstr>Before we start…</vt:lpstr>
      <vt:lpstr>PowerPoint Presentation</vt:lpstr>
      <vt:lpstr>Do we know JavaScript ?</vt:lpstr>
      <vt:lpstr>What is the Call Stack ? Is it part of V8 ?</vt:lpstr>
      <vt:lpstr>Busy Call Stack</vt:lpstr>
      <vt:lpstr>What is the Event Loop? Is it part of V8 ?</vt:lpstr>
      <vt:lpstr>Event Loop</vt:lpstr>
      <vt:lpstr>Event Loop</vt:lpstr>
      <vt:lpstr>Event Loop - example</vt:lpstr>
      <vt:lpstr>JavaScript for react</vt:lpstr>
      <vt:lpstr>Functional Programming</vt:lpstr>
      <vt:lpstr>Imperative vs Declarative</vt:lpstr>
      <vt:lpstr>Let's do a little experiment</vt:lpstr>
      <vt:lpstr>This code …</vt:lpstr>
      <vt:lpstr>Ready…</vt:lpstr>
      <vt:lpstr>This code …</vt:lpstr>
      <vt:lpstr>And the winner is ?</vt:lpstr>
      <vt:lpstr>Round 2…</vt:lpstr>
      <vt:lpstr>This code …</vt:lpstr>
      <vt:lpstr>Easy…</vt:lpstr>
      <vt:lpstr>…</vt:lpstr>
      <vt:lpstr>Filter!!!</vt:lpstr>
      <vt:lpstr>Imperative vs Declarative - Welcome</vt:lpstr>
      <vt:lpstr>React way</vt:lpstr>
      <vt:lpstr>More functional Concepts</vt:lpstr>
      <vt:lpstr>Immutability</vt:lpstr>
      <vt:lpstr>mutation - exmaple</vt:lpstr>
      <vt:lpstr>Immutability - exmaple</vt:lpstr>
      <vt:lpstr>Immutability - example</vt:lpstr>
      <vt:lpstr>Pure function</vt:lpstr>
      <vt:lpstr>Pure function - example</vt:lpstr>
      <vt:lpstr>DOM Side effects</vt:lpstr>
      <vt:lpstr>Pure function \ component – react way</vt:lpstr>
      <vt:lpstr>Higher order functions</vt:lpstr>
      <vt:lpstr>Higher order functions</vt:lpstr>
      <vt:lpstr>Data Transformation</vt:lpstr>
      <vt:lpstr>Data Transformation</vt:lpstr>
      <vt:lpstr>Composition</vt:lpstr>
      <vt:lpstr>Composition</vt:lpstr>
      <vt:lpstr>Typescript</vt:lpstr>
      <vt:lpstr>Typescript</vt:lpstr>
      <vt:lpstr>React core concepts</vt:lpstr>
      <vt:lpstr>Thinking in react</vt:lpstr>
      <vt:lpstr>React Component Hierarchy</vt:lpstr>
      <vt:lpstr>How react works</vt:lpstr>
      <vt:lpstr>React Create App</vt:lpstr>
      <vt:lpstr>Vite</vt:lpstr>
      <vt:lpstr>Vite</vt:lpstr>
      <vt:lpstr>React Create App</vt:lpstr>
      <vt:lpstr>Vite new project</vt:lpstr>
      <vt:lpstr>React CLI</vt:lpstr>
      <vt:lpstr>Project Structure</vt:lpstr>
      <vt:lpstr>DOM Element</vt:lpstr>
      <vt:lpstr>React Element</vt:lpstr>
      <vt:lpstr>React Element</vt:lpstr>
      <vt:lpstr>React Element</vt:lpstr>
      <vt:lpstr>React Children</vt:lpstr>
      <vt:lpstr>React Children</vt:lpstr>
      <vt:lpstr>ClassName in react</vt:lpstr>
      <vt:lpstr>ClassName  in react</vt:lpstr>
      <vt:lpstr>Problem</vt:lpstr>
      <vt:lpstr>Solution</vt:lpstr>
      <vt:lpstr>JSX</vt:lpstr>
      <vt:lpstr>Mapping Arrays with JSX </vt:lpstr>
      <vt:lpstr>Babel</vt:lpstr>
      <vt:lpstr>Components</vt:lpstr>
      <vt:lpstr>Components</vt:lpstr>
      <vt:lpstr>Function Component</vt:lpstr>
      <vt:lpstr>Class Component</vt:lpstr>
      <vt:lpstr>Props</vt:lpstr>
      <vt:lpstr>React Fragments</vt:lpstr>
      <vt:lpstr>Stateless Component</vt:lpstr>
      <vt:lpstr>Stateful Component</vt:lpstr>
      <vt:lpstr>The State</vt:lpstr>
      <vt:lpstr>Using the state</vt:lpstr>
      <vt:lpstr>Components lifecycle methods</vt:lpstr>
      <vt:lpstr>mounting</vt:lpstr>
      <vt:lpstr>getDerivedStateFromProps()</vt:lpstr>
      <vt:lpstr>render()</vt:lpstr>
      <vt:lpstr>ComponentDidMount()</vt:lpstr>
      <vt:lpstr>Updating</vt:lpstr>
      <vt:lpstr>shouldComponentUpdate()</vt:lpstr>
      <vt:lpstr>getSnapshotBeforeUpdate()</vt:lpstr>
      <vt:lpstr>componentDidUpdate()</vt:lpstr>
      <vt:lpstr>Unmount</vt:lpstr>
      <vt:lpstr>Routing</vt:lpstr>
      <vt:lpstr>Routing</vt:lpstr>
      <vt:lpstr>Virtual DOM</vt:lpstr>
      <vt:lpstr>Virtual DOM</vt:lpstr>
      <vt:lpstr>How does React use Virtual DOM</vt:lpstr>
      <vt:lpstr>Virtual DOM – batch update</vt:lpstr>
      <vt:lpstr>Virtual DOM </vt:lpstr>
      <vt:lpstr>Reconciliation</vt:lpstr>
      <vt:lpstr>Reconciliation – The Diffing Algorithm</vt:lpstr>
      <vt:lpstr>Reconciliation – Children's</vt:lpstr>
      <vt:lpstr>Reconciliation – Children's</vt:lpstr>
      <vt:lpstr>PowerPoint Presentation</vt:lpstr>
      <vt:lpstr>HOC</vt:lpstr>
      <vt:lpstr>HOC</vt:lpstr>
      <vt:lpstr>What sucks ? </vt:lpstr>
      <vt:lpstr>Hooks</vt:lpstr>
      <vt:lpstr>Rules of Hooks</vt:lpstr>
      <vt:lpstr>useState</vt:lpstr>
      <vt:lpstr>useEffect</vt:lpstr>
      <vt:lpstr>Authentication HOC</vt:lpstr>
      <vt:lpstr>useEffect</vt:lpstr>
      <vt:lpstr>useRef</vt:lpstr>
      <vt:lpstr>Controller components vs uncontrolled</vt:lpstr>
      <vt:lpstr>useCallback &amp; useMemo</vt:lpstr>
      <vt:lpstr>Code splitting</vt:lpstr>
      <vt:lpstr>Suspense</vt:lpstr>
      <vt:lpstr>Suspense</vt:lpstr>
      <vt:lpstr>React.memo</vt:lpstr>
      <vt:lpstr>React.memo</vt:lpstr>
      <vt:lpstr>Problem – Global State Management</vt:lpstr>
      <vt:lpstr>Problem – Global State Management</vt:lpstr>
      <vt:lpstr>Redux</vt:lpstr>
      <vt:lpstr>Redux</vt:lpstr>
      <vt:lpstr>Terminology</vt:lpstr>
      <vt:lpstr>Introduction</vt:lpstr>
      <vt:lpstr>Introduction</vt:lpstr>
      <vt:lpstr>Key features</vt:lpstr>
      <vt:lpstr>Setting Up Redux Toolkit</vt:lpstr>
      <vt:lpstr>Configure store</vt:lpstr>
      <vt:lpstr>Creating Hooks</vt:lpstr>
      <vt:lpstr>Configure reducer </vt:lpstr>
      <vt:lpstr>Configure reducer </vt:lpstr>
      <vt:lpstr>Component level</vt:lpstr>
      <vt:lpstr>Full Example</vt:lpstr>
      <vt:lpstr>Redux Example</vt:lpstr>
      <vt:lpstr>Redux toolkit with immer</vt:lpstr>
      <vt:lpstr>Using immer.js</vt:lpstr>
      <vt:lpstr>Basics of Immutability</vt:lpstr>
      <vt:lpstr>Basics of Immutability</vt:lpstr>
      <vt:lpstr>Reducers and Immutable Updates</vt:lpstr>
      <vt:lpstr>Copy of every level nesting – Copy Hell</vt:lpstr>
      <vt:lpstr>Immutable Updates with Immer</vt:lpstr>
      <vt:lpstr>Redux Toolkit and Immer</vt:lpstr>
      <vt:lpstr>Redux Toolkit and Immer</vt:lpstr>
      <vt:lpstr>Alternatives to redux</vt:lpstr>
      <vt:lpstr>React Testing</vt:lpstr>
      <vt:lpstr>Testing tradeoffs</vt:lpstr>
      <vt:lpstr>Distinctions</vt:lpstr>
      <vt:lpstr>Testing options</vt:lpstr>
      <vt:lpstr>Testing tradeoffs</vt:lpstr>
      <vt:lpstr>Tools</vt:lpstr>
      <vt:lpstr>Style Components</vt:lpstr>
      <vt:lpstr>THANKS!  galamouyal88@gmail.com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</dc:title>
  <dc:creator>Gal Amouyal</dc:creator>
  <cp:lastModifiedBy>Gal Amouyal</cp:lastModifiedBy>
  <cp:revision>82</cp:revision>
  <dcterms:created xsi:type="dcterms:W3CDTF">2019-12-11T17:42:37Z</dcterms:created>
  <dcterms:modified xsi:type="dcterms:W3CDTF">2025-03-02T13:02:15Z</dcterms:modified>
</cp:coreProperties>
</file>